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33"/>
  </p:notesMasterIdLst>
  <p:handoutMasterIdLst>
    <p:handoutMasterId r:id="rId34"/>
  </p:handoutMasterIdLst>
  <p:sldIdLst>
    <p:sldId id="269" r:id="rId3"/>
    <p:sldId id="305" r:id="rId4"/>
    <p:sldId id="308" r:id="rId5"/>
    <p:sldId id="303" r:id="rId6"/>
    <p:sldId id="304" r:id="rId7"/>
    <p:sldId id="307" r:id="rId8"/>
    <p:sldId id="265" r:id="rId9"/>
    <p:sldId id="270" r:id="rId10"/>
    <p:sldId id="277" r:id="rId11"/>
    <p:sldId id="278" r:id="rId12"/>
    <p:sldId id="279" r:id="rId13"/>
    <p:sldId id="280" r:id="rId14"/>
    <p:sldId id="281" r:id="rId15"/>
    <p:sldId id="282" r:id="rId16"/>
    <p:sldId id="283" r:id="rId17"/>
    <p:sldId id="298" r:id="rId18"/>
    <p:sldId id="284" r:id="rId19"/>
    <p:sldId id="289" r:id="rId20"/>
    <p:sldId id="309" r:id="rId21"/>
    <p:sldId id="290" r:id="rId22"/>
    <p:sldId id="291" r:id="rId23"/>
    <p:sldId id="292" r:id="rId24"/>
    <p:sldId id="293" r:id="rId25"/>
    <p:sldId id="294" r:id="rId26"/>
    <p:sldId id="295" r:id="rId27"/>
    <p:sldId id="296" r:id="rId28"/>
    <p:sldId id="297" r:id="rId29"/>
    <p:sldId id="301" r:id="rId30"/>
    <p:sldId id="302" r:id="rId31"/>
    <p:sldId id="306" r:id="rId32"/>
  </p:sldIdLst>
  <p:sldSz cx="9144000" cy="6858000" type="screen4x3"/>
  <p:notesSz cx="6946900" cy="9283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srgbClr val="FF0066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CC00"/>
    <a:srgbClr val="CCCC00"/>
    <a:srgbClr val="00CC66"/>
    <a:srgbClr val="FF0066"/>
    <a:srgbClr val="0066CC"/>
    <a:srgbClr val="FFCC00"/>
    <a:srgbClr val="000080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6" autoAdjust="0"/>
    <p:restoredTop sz="94600" autoAdjust="0"/>
  </p:normalViewPr>
  <p:slideViewPr>
    <p:cSldViewPr>
      <p:cViewPr varScale="1">
        <p:scale>
          <a:sx n="64" d="100"/>
          <a:sy n="64" d="100"/>
        </p:scale>
        <p:origin x="136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presProps" Target="presProps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1" name="Rectangle 5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99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738" tIns="46368" rIns="92738" bIns="46368" numCol="1" anchor="t" anchorCtr="0" compatLnSpc="1">
            <a:prstTxWarp prst="textNoShape">
              <a:avLst/>
            </a:prstTxWarp>
          </a:bodyPr>
          <a:lstStyle>
            <a:lvl1pPr defTabSz="925513" eaLnBrk="0" hangingPunct="0">
              <a:defRPr sz="1200">
                <a:latin typeface="Times New Roman" pitchFamily="18" charset="0"/>
              </a:defRPr>
            </a:lvl1pPr>
          </a:lstStyle>
          <a:p>
            <a:endParaRPr lang="hu-HU"/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7000" y="0"/>
            <a:ext cx="30099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738" tIns="46368" rIns="92738" bIns="46368" numCol="1" anchor="t" anchorCtr="0" compatLnSpc="1">
            <a:prstTxWarp prst="textNoShape">
              <a:avLst/>
            </a:prstTxWarp>
          </a:bodyPr>
          <a:lstStyle>
            <a:lvl1pPr algn="r" defTabSz="925513" eaLnBrk="0" hangingPunct="0">
              <a:defRPr sz="1200">
                <a:latin typeface="Times New Roman" pitchFamily="18" charset="0"/>
              </a:defRPr>
            </a:lvl1pPr>
          </a:lstStyle>
          <a:p>
            <a:endParaRPr lang="hu-HU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0150"/>
            <a:ext cx="30099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738" tIns="46368" rIns="92738" bIns="46368" numCol="1" anchor="b" anchorCtr="0" compatLnSpc="1">
            <a:prstTxWarp prst="textNoShape">
              <a:avLst/>
            </a:prstTxWarp>
          </a:bodyPr>
          <a:lstStyle>
            <a:lvl1pPr defTabSz="925513" eaLnBrk="0" hangingPunct="0">
              <a:defRPr sz="1200">
                <a:latin typeface="Times New Roman" pitchFamily="18" charset="0"/>
              </a:defRPr>
            </a:lvl1pPr>
          </a:lstStyle>
          <a:p>
            <a:endParaRPr lang="hu-HU"/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7000" y="8820150"/>
            <a:ext cx="30099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738" tIns="46368" rIns="92738" bIns="46368" numCol="1" anchor="b" anchorCtr="0" compatLnSpc="1">
            <a:prstTxWarp prst="textNoShape">
              <a:avLst/>
            </a:prstTxWarp>
          </a:bodyPr>
          <a:lstStyle>
            <a:lvl1pPr algn="r" defTabSz="925513" eaLnBrk="0" hangingPunct="0">
              <a:defRPr sz="1200">
                <a:latin typeface="Times New Roman" pitchFamily="18" charset="0"/>
              </a:defRPr>
            </a:lvl1pPr>
          </a:lstStyle>
          <a:p>
            <a:fld id="{5E5FAD0D-74B0-4062-9DAE-C20C5CAC993E}" type="slidenum">
              <a:rPr lang="hu-HU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653177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99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321" tIns="0" rIns="19321" bIns="0" numCol="1" anchor="t" anchorCtr="0" compatLnSpc="1">
            <a:prstTxWarp prst="textNoShape">
              <a:avLst/>
            </a:prstTxWarp>
          </a:bodyPr>
          <a:lstStyle>
            <a:lvl1pPr defTabSz="925513" eaLnBrk="0" hangingPunct="0">
              <a:defRPr sz="1200"/>
            </a:lvl1pPr>
          </a:lstStyle>
          <a:p>
            <a:endParaRPr lang="hu-HU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37000" y="0"/>
            <a:ext cx="30099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321" tIns="0" rIns="19321" bIns="0" numCol="1" anchor="t" anchorCtr="0" compatLnSpc="1">
            <a:prstTxWarp prst="textNoShape">
              <a:avLst/>
            </a:prstTxWarp>
          </a:bodyPr>
          <a:lstStyle>
            <a:lvl1pPr algn="r" defTabSz="925513" eaLnBrk="0" hangingPunct="0">
              <a:defRPr sz="1200"/>
            </a:lvl1pPr>
          </a:lstStyle>
          <a:p>
            <a:endParaRPr lang="hu-HU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2525" y="696913"/>
            <a:ext cx="4641850" cy="34813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5513" y="4410075"/>
            <a:ext cx="5095875" cy="417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82" tIns="46692" rIns="93382" bIns="4669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0150"/>
            <a:ext cx="30099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321" tIns="0" rIns="19321" bIns="0" numCol="1" anchor="b" anchorCtr="0" compatLnSpc="1">
            <a:prstTxWarp prst="textNoShape">
              <a:avLst/>
            </a:prstTxWarp>
          </a:bodyPr>
          <a:lstStyle>
            <a:lvl1pPr defTabSz="925513" eaLnBrk="0" hangingPunct="0">
              <a:defRPr sz="1200"/>
            </a:lvl1pPr>
          </a:lstStyle>
          <a:p>
            <a:endParaRPr lang="hu-HU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7000" y="8820150"/>
            <a:ext cx="30099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321" tIns="0" rIns="19321" bIns="0" numCol="1" anchor="b" anchorCtr="0" compatLnSpc="1">
            <a:prstTxWarp prst="textNoShape">
              <a:avLst/>
            </a:prstTxWarp>
          </a:bodyPr>
          <a:lstStyle>
            <a:lvl1pPr algn="r" defTabSz="925513" eaLnBrk="0" hangingPunct="0">
              <a:defRPr sz="1200"/>
            </a:lvl1pPr>
          </a:lstStyle>
          <a:p>
            <a:fld id="{209665CA-B8FB-4AA7-9AD6-8CECA5F3CA3F}" type="slidenum">
              <a:rPr lang="hu-HU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8171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9" name="Rectangle 17"/>
          <p:cNvSpPr>
            <a:spLocks noGrp="1" noChangeArrowheads="1"/>
          </p:cNvSpPr>
          <p:nvPr>
            <p:ph type="ctrTitle" sz="quarter"/>
          </p:nvPr>
        </p:nvSpPr>
        <p:spPr>
          <a:xfrm>
            <a:off x="1371600" y="1371600"/>
            <a:ext cx="6477000" cy="1905000"/>
          </a:xfrm>
        </p:spPr>
        <p:txBody>
          <a:bodyPr anchor="b"/>
          <a:lstStyle>
            <a:lvl1pPr algn="ctr">
              <a:lnSpc>
                <a:spcPct val="100000"/>
              </a:lnSpc>
              <a:defRPr sz="4400"/>
            </a:lvl1pPr>
          </a:lstStyle>
          <a:p>
            <a:pPr lvl="0"/>
            <a:r>
              <a:rPr lang="hu-HU" noProof="0" smtClean="0"/>
              <a:t>Mintacím szerkesztése</a:t>
            </a:r>
          </a:p>
        </p:txBody>
      </p:sp>
      <p:sp>
        <p:nvSpPr>
          <p:cNvPr id="3090" name="Rectangle 1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352800"/>
            <a:ext cx="6477000" cy="457200"/>
          </a:xfrm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2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0" rIns="91440" bIns="0"/>
          <a:lstStyle>
            <a:lvl1pPr marL="0" indent="0" algn="ctr">
              <a:spcBef>
                <a:spcPct val="0"/>
              </a:spcBef>
              <a:buClrTx/>
              <a:buFontTx/>
              <a:buNone/>
              <a:defRPr/>
            </a:lvl1pPr>
          </a:lstStyle>
          <a:p>
            <a:pPr lvl="0"/>
            <a:r>
              <a:rPr lang="hu-HU" noProof="0" smtClean="0"/>
              <a:t>Kattintson ide az alcím mintájának szerkesztéséhez</a:t>
            </a:r>
          </a:p>
        </p:txBody>
      </p:sp>
      <p:sp>
        <p:nvSpPr>
          <p:cNvPr id="3101" name="Rectangle 29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3102" name="Rectangle 3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3103" name="Rectangle 3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550CCB85-A7FF-4481-93AA-986C257B100E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BD1017-8543-4F18-8B3E-052F64D58147}" type="slidenum">
              <a:rPr lang="hu-HU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32853833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24600" y="819150"/>
            <a:ext cx="1447800" cy="4819650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1200" y="819150"/>
            <a:ext cx="4191000" cy="4819650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BA086B-3156-4B31-9DAB-AB0BA59F7A18}" type="slidenum">
              <a:rPr lang="hu-HU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7932377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0EC1EB-0165-439B-AC39-37D1633EBAAA}" type="slidenum">
              <a:rPr lang="hu-HU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71049301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0AF94C-F106-42B7-9965-55D0C5BD333F}" type="slidenum">
              <a:rPr lang="hu-HU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0812024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81200" y="1752600"/>
            <a:ext cx="28194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752600"/>
            <a:ext cx="28194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068DCC-3573-4FF9-BF53-7D97336893B4}" type="slidenum">
              <a:rPr lang="hu-HU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60227371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1468CA-CC54-424C-BEFF-65F761799636}" type="slidenum">
              <a:rPr lang="hu-HU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31078486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9DEC34-765A-4C46-B926-FAC79DB5ADA2}" type="slidenum">
              <a:rPr lang="hu-HU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38235447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C9D834-9FF1-44C1-8BC7-37BD4A732D45}" type="slidenum">
              <a:rPr lang="hu-HU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89700009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30163E-72DA-4496-8387-84B75793BB29}" type="slidenum">
              <a:rPr lang="hu-HU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10543417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53C0F5-C4AB-4427-982E-2635D72325E7}" type="slidenum">
              <a:rPr lang="hu-HU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55987177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981200" y="819150"/>
            <a:ext cx="57912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7" rIns="92075" bIns="4603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Mintacím szerkesztése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81200" y="1752600"/>
            <a:ext cx="579120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7" rIns="92075" bIns="4603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</a:p>
        </p:txBody>
      </p:sp>
      <p:sp>
        <p:nvSpPr>
          <p:cNvPr id="1048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248400"/>
            <a:ext cx="2667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7" rIns="92075" bIns="46037" numCol="1" anchor="b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endParaRPr lang="hu-HU"/>
          </a:p>
        </p:txBody>
      </p:sp>
      <p:sp>
        <p:nvSpPr>
          <p:cNvPr id="1049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3886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7" rIns="92075" bIns="46037" numCol="1" anchor="b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endParaRPr lang="hu-HU"/>
          </a:p>
        </p:txBody>
      </p:sp>
      <p:sp>
        <p:nvSpPr>
          <p:cNvPr id="1050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43800" y="6248400"/>
            <a:ext cx="685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7" rIns="92075" bIns="46037" numCol="1" anchor="b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fld id="{6ED3D5EE-A741-42E3-8FD0-7521D58F2AA6}" type="slidenum">
              <a:rPr lang="hu-HU"/>
              <a:pPr/>
              <a:t>‹#›</a:t>
            </a:fld>
            <a:endParaRPr lang="hu-H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Century Gothic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Century Gothic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Century Gothic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Century Gothic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Century Gothic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Century Gothic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Century Gothic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Century Gothic" pitchFamily="34" charset="0"/>
        </a:defRPr>
      </a:lvl9pPr>
    </p:titleStyle>
    <p:bodyStyle>
      <a:lvl1pPr marL="342900" indent="-342900" algn="l" rtl="0" eaLnBrk="1" fontAlgn="base" hangingPunct="1">
        <a:spcBef>
          <a:spcPct val="50000"/>
        </a:spcBef>
        <a:spcAft>
          <a:spcPct val="0"/>
        </a:spcAft>
        <a:buClr>
          <a:schemeClr val="bg1"/>
        </a:buClr>
        <a:buChar char="•"/>
        <a:defRPr sz="24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 sz="2200">
          <a:solidFill>
            <a:schemeClr val="bg1"/>
          </a:solidFill>
          <a:latin typeface="+mn-lt"/>
        </a:defRPr>
      </a:lvl2pPr>
      <a:lvl3pPr marL="108585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 sz="2000">
          <a:solidFill>
            <a:schemeClr val="bg1"/>
          </a:solidFill>
          <a:latin typeface="+mn-lt"/>
        </a:defRPr>
      </a:lvl3pPr>
      <a:lvl4pPr marL="142875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>
          <a:solidFill>
            <a:schemeClr val="bg1"/>
          </a:solidFill>
          <a:latin typeface="+mn-lt"/>
        </a:defRPr>
      </a:lvl4pPr>
      <a:lvl5pPr marL="177165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 sz="1600">
          <a:solidFill>
            <a:schemeClr val="bg1"/>
          </a:solidFill>
          <a:latin typeface="+mn-lt"/>
        </a:defRPr>
      </a:lvl5pPr>
      <a:lvl6pPr marL="222885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 sz="1600">
          <a:solidFill>
            <a:schemeClr val="bg1"/>
          </a:solidFill>
          <a:latin typeface="+mn-lt"/>
        </a:defRPr>
      </a:lvl6pPr>
      <a:lvl7pPr marL="268605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 sz="1600">
          <a:solidFill>
            <a:schemeClr val="bg1"/>
          </a:solidFill>
          <a:latin typeface="+mn-lt"/>
        </a:defRPr>
      </a:lvl7pPr>
      <a:lvl8pPr marL="314325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 sz="1600">
          <a:solidFill>
            <a:schemeClr val="bg1"/>
          </a:solidFill>
          <a:latin typeface="+mn-lt"/>
        </a:defRPr>
      </a:lvl8pPr>
      <a:lvl9pPr marL="360045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 sz="16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Hogyan írjunk (jó) szakdolgozatot?</a:t>
            </a:r>
            <a:endParaRPr lang="hu-HU" dirty="0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97969" y="3573016"/>
            <a:ext cx="6477000" cy="720080"/>
          </a:xfrm>
        </p:spPr>
        <p:txBody>
          <a:bodyPr/>
          <a:lstStyle/>
          <a:p>
            <a:r>
              <a:rPr lang="hu-HU" b="1" dirty="0" smtClean="0"/>
              <a:t>Tanyiné Dr. Kocsis Anikó</a:t>
            </a:r>
            <a:r>
              <a:rPr lang="hu-HU" dirty="0" smtClean="0"/>
              <a:t> </a:t>
            </a:r>
          </a:p>
          <a:p>
            <a:r>
              <a:rPr lang="hu-HU" dirty="0" smtClean="0"/>
              <a:t>egyetemi docens</a:t>
            </a:r>
            <a:endParaRPr 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Dolgozattípusok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99592" y="1556792"/>
            <a:ext cx="7200800" cy="4536504"/>
          </a:xfrm>
        </p:spPr>
        <p:txBody>
          <a:bodyPr/>
          <a:lstStyle/>
          <a:p>
            <a:pPr algn="just">
              <a:lnSpc>
                <a:spcPct val="90000"/>
              </a:lnSpc>
              <a:defRPr/>
            </a:pPr>
            <a:r>
              <a:rPr lang="hu-HU" sz="2000" dirty="0"/>
              <a:t>A </a:t>
            </a:r>
            <a:r>
              <a:rPr lang="hu-HU" sz="2000" b="1" u="sng" dirty="0">
                <a:solidFill>
                  <a:srgbClr val="C00000"/>
                </a:solidFill>
              </a:rPr>
              <a:t>rendszerező dolgozat </a:t>
            </a:r>
            <a:r>
              <a:rPr lang="hu-HU" sz="2000" dirty="0"/>
              <a:t>jellemzője, hogy összegyűjti a különböző helyeken meglévő, egy bizonyos témakörre vonatkozó ismereteket, azokat kiegészíti a szerző saját kutatásainak eredményeivel, illetve mindezt meghatározott szempontok szerint </a:t>
            </a:r>
            <a:r>
              <a:rPr lang="hu-HU" sz="2000" dirty="0" err="1"/>
              <a:t>újrarendezi</a:t>
            </a:r>
            <a:r>
              <a:rPr lang="hu-HU" sz="2000" dirty="0"/>
              <a:t>-rendszerezi. </a:t>
            </a:r>
          </a:p>
          <a:p>
            <a:pPr algn="just">
              <a:lnSpc>
                <a:spcPct val="90000"/>
              </a:lnSpc>
              <a:defRPr/>
            </a:pPr>
            <a:r>
              <a:rPr lang="hu-HU" sz="2000" dirty="0"/>
              <a:t>Nem szabad megelégedni a téma exponálásával és kidolgozásával: jelezni kell azokat a dimenziókat, amelyekben a kérdés felvetődik. </a:t>
            </a:r>
          </a:p>
          <a:p>
            <a:pPr algn="just">
              <a:lnSpc>
                <a:spcPct val="90000"/>
              </a:lnSpc>
              <a:defRPr/>
            </a:pPr>
            <a:r>
              <a:rPr lang="hu-HU" sz="2000" dirty="0"/>
              <a:t>Utalni kell azokra a problémákra, amelyeknek részét képezi a feldolgozás. </a:t>
            </a:r>
          </a:p>
          <a:p>
            <a:pPr algn="just">
              <a:lnSpc>
                <a:spcPct val="90000"/>
              </a:lnSpc>
              <a:defRPr/>
            </a:pPr>
            <a:r>
              <a:rPr lang="hu-HU" sz="2000" b="1" dirty="0"/>
              <a:t>Leíró téma </a:t>
            </a:r>
            <a:r>
              <a:rPr lang="hu-HU" sz="2000" dirty="0"/>
              <a:t>esetén a </a:t>
            </a:r>
            <a:r>
              <a:rPr lang="hu-HU" sz="2000" b="1" dirty="0">
                <a:solidFill>
                  <a:schemeClr val="accent5">
                    <a:lumMod val="75000"/>
                  </a:schemeClr>
                </a:solidFill>
              </a:rPr>
              <a:t>történeti háttér</a:t>
            </a:r>
            <a:r>
              <a:rPr lang="hu-HU" sz="2000" dirty="0"/>
              <a:t>, </a:t>
            </a:r>
            <a:r>
              <a:rPr lang="hu-HU" sz="2000" b="1" dirty="0"/>
              <a:t>elméleti vizsgálódásnál </a:t>
            </a:r>
            <a:r>
              <a:rPr lang="hu-HU" sz="2000" dirty="0"/>
              <a:t>a </a:t>
            </a:r>
            <a:r>
              <a:rPr lang="hu-HU" sz="2000" b="1" dirty="0">
                <a:solidFill>
                  <a:schemeClr val="accent4">
                    <a:lumMod val="75000"/>
                  </a:schemeClr>
                </a:solidFill>
              </a:rPr>
              <a:t>fogalmi kiindulópontok </a:t>
            </a:r>
            <a:r>
              <a:rPr lang="hu-HU" sz="2000" dirty="0"/>
              <a:t>felvázolása szükséges. </a:t>
            </a:r>
          </a:p>
        </p:txBody>
      </p:sp>
    </p:spTree>
    <p:extLst>
      <p:ext uri="{BB962C8B-B14F-4D97-AF65-F5344CB8AC3E}">
        <p14:creationId xmlns:p14="http://schemas.microsoft.com/office/powerpoint/2010/main" val="319485190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981200" y="620688"/>
            <a:ext cx="6263208" cy="1008112"/>
          </a:xfrm>
        </p:spPr>
        <p:txBody>
          <a:bodyPr/>
          <a:lstStyle/>
          <a:p>
            <a:r>
              <a:rPr lang="hu-HU" dirty="0"/>
              <a:t>Előkészületek, koncepció </a:t>
            </a:r>
            <a:r>
              <a:rPr lang="hu-HU" dirty="0" smtClean="0"/>
              <a:t>készítése</a:t>
            </a:r>
            <a:br>
              <a:rPr lang="hu-HU" dirty="0" smtClean="0"/>
            </a:br>
            <a:r>
              <a:rPr lang="hu-HU" dirty="0" smtClean="0">
                <a:solidFill>
                  <a:srgbClr val="FF0000"/>
                </a:solidFill>
              </a:rPr>
              <a:t>A </a:t>
            </a:r>
            <a:r>
              <a:rPr lang="hu-HU" dirty="0" smtClean="0">
                <a:solidFill>
                  <a:srgbClr val="FF0000"/>
                </a:solidFill>
              </a:rPr>
              <a:t>Szakdolgozat 1</a:t>
            </a:r>
            <a:r>
              <a:rPr lang="hu-HU" dirty="0" smtClean="0">
                <a:solidFill>
                  <a:srgbClr val="FF0000"/>
                </a:solidFill>
              </a:rPr>
              <a:t>. tárgy teljesítéséhez ezt kérjük</a:t>
            </a:r>
            <a:endParaRPr lang="hu-HU" dirty="0">
              <a:solidFill>
                <a:srgbClr val="FF000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99592" y="1700808"/>
            <a:ext cx="6872808" cy="3937992"/>
          </a:xfrm>
        </p:spPr>
        <p:txBody>
          <a:bodyPr/>
          <a:lstStyle/>
          <a:p>
            <a:pPr>
              <a:defRPr/>
            </a:pPr>
            <a:r>
              <a:rPr lang="hu-HU" dirty="0"/>
              <a:t>A szakdolgozatot megírása előtt megfelelően elő kell készíteni.</a:t>
            </a:r>
          </a:p>
          <a:p>
            <a:pPr>
              <a:defRPr/>
            </a:pPr>
            <a:r>
              <a:rPr lang="hu-HU" dirty="0"/>
              <a:t>A koncepciókészítés során megadjuk a dolgozat</a:t>
            </a:r>
          </a:p>
          <a:p>
            <a:pPr lvl="1">
              <a:defRPr/>
            </a:pPr>
            <a:r>
              <a:rPr lang="hu-HU" sz="2000" dirty="0" smtClean="0"/>
              <a:t>címét</a:t>
            </a:r>
            <a:r>
              <a:rPr lang="hu-HU" sz="2000" dirty="0"/>
              <a:t>, </a:t>
            </a:r>
          </a:p>
          <a:p>
            <a:pPr lvl="1">
              <a:defRPr/>
            </a:pPr>
            <a:r>
              <a:rPr lang="hu-HU" sz="2000" dirty="0"/>
              <a:t>egy mondatban megfogalmazva a dolgozat célját, </a:t>
            </a:r>
          </a:p>
          <a:p>
            <a:pPr lvl="1">
              <a:defRPr/>
            </a:pPr>
            <a:r>
              <a:rPr lang="hu-HU" sz="2000" dirty="0"/>
              <a:t>a dolgozat egyoldalas vázlatát, </a:t>
            </a:r>
          </a:p>
          <a:p>
            <a:pPr lvl="1">
              <a:defRPr/>
            </a:pPr>
            <a:r>
              <a:rPr lang="hu-HU" sz="2000" dirty="0"/>
              <a:t>a tervezett források jegyzékét </a:t>
            </a:r>
          </a:p>
          <a:p>
            <a:pPr lvl="1">
              <a:defRPr/>
            </a:pPr>
            <a:r>
              <a:rPr lang="hu-HU" sz="2000" dirty="0"/>
              <a:t>és a dolgozat elkészítésének ütemtervét. </a:t>
            </a:r>
          </a:p>
        </p:txBody>
      </p:sp>
    </p:spTree>
    <p:extLst>
      <p:ext uri="{BB962C8B-B14F-4D97-AF65-F5344CB8AC3E}">
        <p14:creationId xmlns:p14="http://schemas.microsoft.com/office/powerpoint/2010/main" val="67986771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 dolgozat </a:t>
            </a:r>
            <a:r>
              <a:rPr lang="hu-HU" dirty="0" smtClean="0"/>
              <a:t>címe </a:t>
            </a:r>
            <a:r>
              <a:rPr lang="hu-HU" dirty="0"/>
              <a:t>és célja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27584" y="1772816"/>
            <a:ext cx="7416824" cy="4392488"/>
          </a:xfrm>
        </p:spPr>
        <p:txBody>
          <a:bodyPr/>
          <a:lstStyle/>
          <a:p>
            <a:pPr>
              <a:defRPr/>
            </a:pPr>
            <a:r>
              <a:rPr lang="hu-HU" u="sng" dirty="0" smtClean="0"/>
              <a:t>A dolgozat címe </a:t>
            </a:r>
            <a:r>
              <a:rPr lang="hu-HU" dirty="0" smtClean="0"/>
              <a:t>: egyezzen meg a szakdolgozati lapon szereplő címmel és alcímmel!</a:t>
            </a:r>
          </a:p>
          <a:p>
            <a:pPr>
              <a:defRPr/>
            </a:pPr>
            <a:r>
              <a:rPr lang="hu-HU" u="sng" dirty="0" smtClean="0"/>
              <a:t>A </a:t>
            </a:r>
            <a:r>
              <a:rPr lang="hu-HU" u="sng" dirty="0"/>
              <a:t>dolgozat célja:</a:t>
            </a:r>
            <a:r>
              <a:rPr lang="hu-HU" dirty="0"/>
              <a:t/>
            </a:r>
            <a:br>
              <a:rPr lang="hu-HU" dirty="0"/>
            </a:br>
            <a:r>
              <a:rPr lang="hu-HU" dirty="0"/>
              <a:t>Fogalmazzuk meg egy mondatban a dolgozat célját! </a:t>
            </a:r>
            <a:br>
              <a:rPr lang="hu-HU" dirty="0"/>
            </a:br>
            <a:r>
              <a:rPr lang="hu-HU" dirty="0"/>
              <a:t>Ez vezérfonalként fog szolgálni a dolgozat elkészítése során.</a:t>
            </a:r>
            <a:br>
              <a:rPr lang="hu-HU" dirty="0"/>
            </a:br>
            <a:r>
              <a:rPr lang="hu-HU" dirty="0"/>
              <a:t>Példa: "A dolgozat célja elemezni a multinacionális vállalatok világgazdaságban betöltött szerepét". </a:t>
            </a:r>
          </a:p>
        </p:txBody>
      </p:sp>
    </p:spTree>
    <p:extLst>
      <p:ext uri="{BB962C8B-B14F-4D97-AF65-F5344CB8AC3E}">
        <p14:creationId xmlns:p14="http://schemas.microsoft.com/office/powerpoint/2010/main" val="327380857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 dolgozat egyoldalas  vázlata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99592" y="1484784"/>
            <a:ext cx="7416824" cy="4608512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hu-HU" dirty="0"/>
              <a:t>A vázlat célja a dolgozat megfelelő átgondolása és megtervezése. </a:t>
            </a:r>
          </a:p>
          <a:p>
            <a:pPr>
              <a:lnSpc>
                <a:spcPct val="90000"/>
              </a:lnSpc>
              <a:defRPr/>
            </a:pPr>
            <a:r>
              <a:rPr lang="hu-HU" dirty="0"/>
              <a:t>A vázlat tartalmazza a dolgozat fő elemeit és a főbb témákat (a tervezett arányokkal vagy oldalszámokkal).</a:t>
            </a:r>
          </a:p>
          <a:p>
            <a:pPr>
              <a:lnSpc>
                <a:spcPct val="90000"/>
              </a:lnSpc>
              <a:defRPr/>
            </a:pPr>
            <a:r>
              <a:rPr lang="hu-HU" dirty="0"/>
              <a:t>Elkészítése segít átgondolni azt, hogy mit is szeretne valójában írni. </a:t>
            </a:r>
          </a:p>
          <a:p>
            <a:pPr>
              <a:lnSpc>
                <a:spcPct val="90000"/>
              </a:lnSpc>
              <a:defRPr/>
            </a:pPr>
            <a:r>
              <a:rPr lang="hu-HU" dirty="0"/>
              <a:t>A konzulens a vázlat alapján tud véleményt mondani a szakdolgozat tervéről. </a:t>
            </a:r>
          </a:p>
          <a:p>
            <a:pPr>
              <a:lnSpc>
                <a:spcPct val="90000"/>
              </a:lnSpc>
              <a:defRPr/>
            </a:pPr>
            <a:r>
              <a:rPr lang="hu-HU" dirty="0"/>
              <a:t>A vázlat megírásához sok segítséget nyújt, ha előzetesen a téma szakirodalmában kutatásokat végzünk. 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64769942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 tervezett források jegyzéke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99592" y="1628800"/>
            <a:ext cx="7344816" cy="4536504"/>
          </a:xfrm>
        </p:spPr>
        <p:txBody>
          <a:bodyPr/>
          <a:lstStyle/>
          <a:p>
            <a:pPr algn="just">
              <a:lnSpc>
                <a:spcPct val="90000"/>
              </a:lnSpc>
              <a:defRPr/>
            </a:pPr>
            <a:r>
              <a:rPr lang="hu-HU" sz="2000" dirty="0" err="1"/>
              <a:t>Gyűjtsük</a:t>
            </a:r>
            <a:r>
              <a:rPr lang="hu-HU" sz="2000" dirty="0"/>
              <a:t> össze azokat a főbb forrásokat, amelyeket fel kívánunk használni. </a:t>
            </a:r>
          </a:p>
          <a:p>
            <a:pPr algn="just">
              <a:lnSpc>
                <a:spcPct val="90000"/>
              </a:lnSpc>
              <a:defRPr/>
            </a:pPr>
            <a:r>
              <a:rPr lang="hu-HU" sz="2000" dirty="0"/>
              <a:t>A lista tartalmazhat könyveket, tanulmányokat, honlapokat, folyóiratokat, interjúkat és más forrásokat. A lista nem lehet túl rövid.</a:t>
            </a:r>
            <a:br>
              <a:rPr lang="hu-HU" sz="2000" dirty="0"/>
            </a:br>
            <a:r>
              <a:rPr lang="hu-HU" sz="2000" dirty="0"/>
              <a:t>A kutatások során ez bővülhet és szűkülhet is.</a:t>
            </a:r>
            <a:br>
              <a:rPr lang="hu-HU" sz="2000" dirty="0"/>
            </a:br>
            <a:r>
              <a:rPr lang="hu-HU" sz="2000" dirty="0"/>
              <a:t>A tervezett források jegyzékének két szerepe van: felmérjük, hogy milyen források állnak rendelkezésre, a konzulens pedig segíteni tud a megfelelő források kiválasztásában a tervezett jegyzék véleményezésével.</a:t>
            </a:r>
          </a:p>
          <a:p>
            <a:pPr algn="just">
              <a:lnSpc>
                <a:spcPct val="90000"/>
              </a:lnSpc>
              <a:defRPr/>
            </a:pPr>
            <a:r>
              <a:rPr lang="hu-HU" sz="2000" dirty="0"/>
              <a:t>A tervezett jegyzék nem azonos a dolgozat végére illesztendő irodalomjegyzékkel: az utóbbi sokkal pontosabb, konkrétabb. </a:t>
            </a:r>
          </a:p>
        </p:txBody>
      </p:sp>
    </p:spTree>
    <p:extLst>
      <p:ext uri="{BB962C8B-B14F-4D97-AF65-F5344CB8AC3E}">
        <p14:creationId xmlns:p14="http://schemas.microsoft.com/office/powerpoint/2010/main" val="382052511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 dolgozat elkészítésének ütemterve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67544" y="2060848"/>
            <a:ext cx="5328592" cy="4032448"/>
          </a:xfrm>
        </p:spPr>
        <p:txBody>
          <a:bodyPr/>
          <a:lstStyle/>
          <a:p>
            <a:pPr algn="just">
              <a:defRPr/>
            </a:pPr>
            <a:r>
              <a:rPr lang="hu-HU" sz="2000" dirty="0"/>
              <a:t>Ez tartalmazza az 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</a:rPr>
              <a:t>egyes folyamatokat és a melléjük rendelt határidőket. </a:t>
            </a:r>
          </a:p>
          <a:p>
            <a:pPr algn="just">
              <a:defRPr/>
            </a:pPr>
            <a:r>
              <a:rPr lang="hu-HU" sz="2000" dirty="0"/>
              <a:t>Ez segít a munka ütemezésében, segít megakadályozni azt, hogy </a:t>
            </a:r>
            <a:r>
              <a:rPr lang="hu-HU" sz="2000" dirty="0" err="1"/>
              <a:t>kicsússzunk</a:t>
            </a:r>
            <a:r>
              <a:rPr lang="hu-HU" sz="2000" dirty="0"/>
              <a:t> az időből.</a:t>
            </a:r>
          </a:p>
          <a:p>
            <a:pPr algn="just">
              <a:defRPr/>
            </a:pPr>
            <a:r>
              <a:rPr lang="hu-HU" sz="2000" dirty="0"/>
              <a:t>A beadás határidejét tervezzük néhány nappal annak határideje elé; így marad egy kis időtartalékunk, ha </a:t>
            </a:r>
            <a:r>
              <a:rPr lang="hu-HU" sz="2000" dirty="0" err="1"/>
              <a:t>kicsúsznánk</a:t>
            </a:r>
            <a:r>
              <a:rPr lang="hu-HU" sz="2000" dirty="0"/>
              <a:t> az időből. </a:t>
            </a:r>
          </a:p>
        </p:txBody>
      </p:sp>
      <p:pic>
        <p:nvPicPr>
          <p:cNvPr id="5" name="Picture 2" descr="Üzleti, Siker, Tervezés, Menetrend, Terv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3140968"/>
            <a:ext cx="2665413" cy="177694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accent6">
                <a:lumMod val="20000"/>
                <a:lumOff val="80000"/>
              </a:schemeClr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452175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ím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Példa konzultációs ütemtervre</a:t>
            </a:r>
            <a:endParaRPr lang="hu-HU" dirty="0"/>
          </a:p>
        </p:txBody>
      </p:sp>
      <p:pic>
        <p:nvPicPr>
          <p:cNvPr id="7" name="Tartalom helye 6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9816" t="32970" r="9258" b="16188"/>
          <a:stretch/>
        </p:blipFill>
        <p:spPr>
          <a:xfrm>
            <a:off x="323528" y="1772816"/>
            <a:ext cx="8280920" cy="3886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3140843"/>
      </p:ext>
    </p:extLst>
  </p:cSld>
  <p:clrMapOvr>
    <a:masterClrMapping/>
  </p:clrMapOvr>
  <p:transition spd="slow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Milyen forrásokat használjunk</a:t>
            </a:r>
            <a:r>
              <a:rPr lang="hu-HU" dirty="0" smtClean="0"/>
              <a:t>?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971600" y="1772816"/>
            <a:ext cx="7272808" cy="4248472"/>
          </a:xfrm>
        </p:spPr>
        <p:txBody>
          <a:bodyPr/>
          <a:lstStyle/>
          <a:p>
            <a:pPr algn="just">
              <a:lnSpc>
                <a:spcPct val="80000"/>
              </a:lnSpc>
              <a:defRPr/>
            </a:pPr>
            <a:r>
              <a:rPr lang="hu-HU" dirty="0"/>
              <a:t>Semmiképp ne használjunk fel más szakdolgozatokat!! </a:t>
            </a:r>
          </a:p>
          <a:p>
            <a:pPr algn="just">
              <a:lnSpc>
                <a:spcPct val="80000"/>
              </a:lnSpc>
              <a:defRPr/>
            </a:pPr>
            <a:r>
              <a:rPr lang="hu-HU" dirty="0"/>
              <a:t>Ne használjunk tankönyveket, vagy jegyzeteket, mert ezek legtöbbször elavultak, régiek, és ráadásul nincsenek benne források feltüntetve, tehát akaratlanul is a plágium bűnébe </a:t>
            </a:r>
            <a:r>
              <a:rPr lang="hu-HU" dirty="0" smtClean="0"/>
              <a:t>eshetünk.</a:t>
            </a:r>
          </a:p>
          <a:p>
            <a:pPr algn="just">
              <a:lnSpc>
                <a:spcPct val="80000"/>
              </a:lnSpc>
              <a:defRPr/>
            </a:pPr>
            <a:r>
              <a:rPr lang="hu-HU" dirty="0" smtClean="0"/>
              <a:t>Ne használjuk a </a:t>
            </a:r>
            <a:r>
              <a:rPr lang="hu-HU" dirty="0" err="1" smtClean="0"/>
              <a:t>Wikipédiát</a:t>
            </a:r>
            <a:r>
              <a:rPr lang="hu-HU" dirty="0" smtClean="0"/>
              <a:t>!</a:t>
            </a:r>
          </a:p>
          <a:p>
            <a:pPr algn="just">
              <a:lnSpc>
                <a:spcPct val="80000"/>
              </a:lnSpc>
              <a:defRPr/>
            </a:pPr>
            <a:r>
              <a:rPr lang="hu-HU" dirty="0"/>
              <a:t>Primer kutatások </a:t>
            </a:r>
            <a:r>
              <a:rPr lang="hu-HU" dirty="0" smtClean="0"/>
              <a:t>helyszíne: könyvtárak, információs központok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05966220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A szakdolgozat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u-HU" sz="2800" b="1" dirty="0"/>
              <a:t>Tudnivalók az elkészítéshez</a:t>
            </a:r>
          </a:p>
        </p:txBody>
      </p:sp>
    </p:spTree>
    <p:extLst>
      <p:ext uri="{BB962C8B-B14F-4D97-AF65-F5344CB8AC3E}">
        <p14:creationId xmlns:p14="http://schemas.microsoft.com/office/powerpoint/2010/main" val="3251250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szakdolgozat általános felépítése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1475656" y="1752600"/>
            <a:ext cx="3477344" cy="3886200"/>
          </a:xfrm>
        </p:spPr>
        <p:txBody>
          <a:bodyPr/>
          <a:lstStyle/>
          <a:p>
            <a:pPr algn="just" fontAlgn="auto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hu-HU" altLang="hu-HU" sz="2000" dirty="0" smtClean="0"/>
              <a:t>Címoldal</a:t>
            </a:r>
          </a:p>
          <a:p>
            <a:pPr algn="just" fontAlgn="auto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hu-HU" altLang="hu-HU" sz="2000" dirty="0" smtClean="0"/>
              <a:t>Jogi nyilatkozat</a:t>
            </a:r>
          </a:p>
          <a:p>
            <a:pPr algn="just" fontAlgn="auto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hu-HU" altLang="hu-HU" sz="2000" dirty="0" smtClean="0"/>
              <a:t>Tartalomjegyzék </a:t>
            </a:r>
            <a:r>
              <a:rPr lang="hu-HU" altLang="hu-HU" sz="1800" dirty="0" smtClean="0"/>
              <a:t>(a </a:t>
            </a:r>
            <a:r>
              <a:rPr lang="hu-HU" altLang="hu-HU" sz="1800" dirty="0"/>
              <a:t>fejezetek oldalszámainak </a:t>
            </a:r>
            <a:r>
              <a:rPr lang="hu-HU" altLang="hu-HU" sz="1800" dirty="0" smtClean="0"/>
              <a:t>feltüntetésével)</a:t>
            </a:r>
            <a:endParaRPr lang="hu-HU" altLang="hu-HU" sz="1800" dirty="0"/>
          </a:p>
          <a:p>
            <a:pPr algn="just" fontAlgn="auto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hu-HU" altLang="hu-HU" sz="2000" dirty="0" smtClean="0"/>
              <a:t>Bevezetés</a:t>
            </a:r>
            <a:endParaRPr lang="hu-HU" altLang="hu-HU" sz="2000" dirty="0"/>
          </a:p>
          <a:p>
            <a:pPr algn="just" fontAlgn="auto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hu-HU" altLang="hu-HU" sz="2000" dirty="0"/>
              <a:t>Irodalmi áttekintés</a:t>
            </a:r>
          </a:p>
          <a:p>
            <a:pPr algn="just" fontAlgn="auto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hu-HU" altLang="hu-HU" sz="2000" dirty="0"/>
              <a:t>A feltárás és a </a:t>
            </a:r>
            <a:r>
              <a:rPr lang="hu-HU" altLang="hu-HU" sz="2000" dirty="0" smtClean="0"/>
              <a:t>feldolgozás - kidolgozás</a:t>
            </a:r>
            <a:endParaRPr lang="hu-HU" altLang="hu-HU" sz="2000" dirty="0"/>
          </a:p>
          <a:p>
            <a:pPr marL="0" indent="0">
              <a:buNone/>
            </a:pPr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just" fontAlgn="auto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hu-HU" altLang="hu-HU" sz="2000" dirty="0" smtClean="0"/>
              <a:t>Eredmények és értékelésük</a:t>
            </a:r>
            <a:endParaRPr lang="hu-HU" altLang="hu-HU" sz="2000" dirty="0"/>
          </a:p>
          <a:p>
            <a:pPr algn="just" fontAlgn="auto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hu-HU" altLang="hu-HU" sz="2000" dirty="0"/>
              <a:t>Összefoglalás</a:t>
            </a:r>
          </a:p>
          <a:p>
            <a:pPr algn="just" fontAlgn="auto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hu-HU" altLang="hu-HU" sz="2000" dirty="0"/>
              <a:t>Irodalomjegyzék</a:t>
            </a:r>
          </a:p>
          <a:p>
            <a:pPr algn="just" fontAlgn="auto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hu-HU" altLang="hu-HU" sz="2000" dirty="0"/>
              <a:t>Mellékletek</a:t>
            </a:r>
          </a:p>
          <a:p>
            <a:pPr algn="just" fontAlgn="auto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hu-HU" altLang="hu-HU" sz="2000" dirty="0"/>
              <a:t>Konzultációs és szakdolgozati lap</a:t>
            </a:r>
          </a:p>
          <a:p>
            <a:pPr algn="just" fontAlgn="auto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hu-HU" altLang="hu-HU" sz="2000" dirty="0"/>
              <a:t>AI nyilatkozat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257320897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Általános szabályok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971600" y="1844824"/>
            <a:ext cx="6800800" cy="4176464"/>
          </a:xfrm>
        </p:spPr>
        <p:txBody>
          <a:bodyPr/>
          <a:lstStyle/>
          <a:p>
            <a:pPr algn="just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hu-HU" altLang="hu-HU" sz="2000" b="1" dirty="0"/>
              <a:t>Tanulmányi és </a:t>
            </a:r>
            <a:r>
              <a:rPr lang="hu-HU" altLang="hu-HU" sz="2000" b="1" dirty="0" smtClean="0"/>
              <a:t>vizsgaszabályzat </a:t>
            </a:r>
            <a:r>
              <a:rPr lang="hu-HU" altLang="hu-HU" sz="2000" dirty="0" smtClean="0"/>
              <a:t>ismerete szükséges (</a:t>
            </a:r>
            <a:r>
              <a:rPr lang="hu-HU" altLang="hu-HU" sz="1600" dirty="0" smtClean="0"/>
              <a:t>TVSZ, URL:</a:t>
            </a:r>
          </a:p>
          <a:p>
            <a:pPr marL="0" indent="0" algn="just" fontAlgn="auto">
              <a:spcAft>
                <a:spcPts val="0"/>
              </a:spcAft>
              <a:buNone/>
              <a:defRPr/>
            </a:pPr>
            <a:r>
              <a:rPr lang="hu-HU" altLang="hu-HU" sz="1600" dirty="0"/>
              <a:t>https://nye.hu/sites/default/files/u5/DOKUMENTUMOK/szabalyzatok/szabalyzat_kepzes_hallgatoi_ugyek/TVSZ.pdf </a:t>
            </a:r>
            <a:r>
              <a:rPr lang="hu-HU" altLang="hu-HU" sz="1600" dirty="0" smtClean="0"/>
              <a:t>)</a:t>
            </a:r>
            <a:endParaRPr lang="hu-HU" altLang="hu-HU" sz="1600" dirty="0"/>
          </a:p>
          <a:p>
            <a:pPr algn="just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hu-HU" altLang="hu-HU" sz="2000" dirty="0" smtClean="0"/>
              <a:t>Szabályok, javaslatok </a:t>
            </a:r>
            <a:r>
              <a:rPr lang="hu-HU" altLang="hu-HU" sz="2000" dirty="0"/>
              <a:t>a szakdolgozat </a:t>
            </a:r>
            <a:r>
              <a:rPr lang="hu-HU" altLang="hu-HU" sz="2000" dirty="0" smtClean="0"/>
              <a:t>elkészítésével kapcsolatban </a:t>
            </a:r>
            <a:r>
              <a:rPr lang="hu-HU" altLang="hu-HU" sz="2000" dirty="0" smtClean="0"/>
              <a:t>az intézeti honlapon megtalálható</a:t>
            </a:r>
            <a:endParaRPr lang="hu-HU" altLang="hu-HU" sz="2000" dirty="0" smtClean="0"/>
          </a:p>
          <a:p>
            <a:pPr algn="just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hu-HU" altLang="hu-HU" sz="2000" dirty="0" err="1" smtClean="0"/>
              <a:t>Neptunban</a:t>
            </a:r>
            <a:r>
              <a:rPr lang="hu-HU" altLang="hu-HU" sz="2000" dirty="0" smtClean="0"/>
              <a:t> jelentkezni kell az oktató által kiírt témára</a:t>
            </a:r>
          </a:p>
          <a:p>
            <a:pPr algn="just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hu-HU" altLang="hu-HU" sz="2000" dirty="0" err="1" smtClean="0"/>
              <a:t>Neptunba</a:t>
            </a:r>
            <a:r>
              <a:rPr lang="hu-HU" altLang="hu-HU" sz="2000" dirty="0" smtClean="0"/>
              <a:t> kell feltölteni a kész dolgozatot elektronikus formában!</a:t>
            </a:r>
          </a:p>
          <a:p>
            <a:pPr algn="just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hu-HU" altLang="hu-HU" sz="2000" dirty="0" smtClean="0"/>
              <a:t>Egy nyomtatott példányt kérünk beadni a védésre, melyet visszaadunk a hallgatóknak.</a:t>
            </a:r>
            <a:endParaRPr lang="hu-HU" altLang="hu-HU" sz="2000" dirty="0"/>
          </a:p>
          <a:p>
            <a:pPr>
              <a:buFont typeface="Arial" panose="020B0604020202020204" pitchFamily="34" charset="0"/>
              <a:buChar char="•"/>
            </a:pPr>
            <a:endParaRPr lang="hu-HU" sz="2000" dirty="0"/>
          </a:p>
        </p:txBody>
      </p:sp>
    </p:spTree>
    <p:extLst>
      <p:ext uri="{BB962C8B-B14F-4D97-AF65-F5344CB8AC3E}">
        <p14:creationId xmlns:p14="http://schemas.microsoft.com/office/powerpoint/2010/main" val="40707585"/>
      </p:ext>
    </p:extLst>
  </p:cSld>
  <p:clrMapOvr>
    <a:masterClrMapping/>
  </p:clrMapOvr>
  <p:transition spd="slow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979712" y="692696"/>
            <a:ext cx="6413844" cy="723073"/>
          </a:xfrm>
        </p:spPr>
        <p:txBody>
          <a:bodyPr/>
          <a:lstStyle/>
          <a:p>
            <a:r>
              <a:rPr lang="hu-HU" dirty="0"/>
              <a:t>A dolgozat </a:t>
            </a:r>
            <a:r>
              <a:rPr lang="hu-HU" dirty="0" smtClean="0"/>
              <a:t>részei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4294967295"/>
          </p:nvPr>
        </p:nvSpPr>
        <p:spPr>
          <a:xfrm>
            <a:off x="899592" y="1484784"/>
            <a:ext cx="7272808" cy="4680519"/>
          </a:xfrm>
        </p:spPr>
        <p:txBody>
          <a:bodyPr/>
          <a:lstStyle/>
          <a:p>
            <a:pPr marL="0" indent="0">
              <a:buNone/>
            </a:pPr>
            <a:r>
              <a:rPr lang="hu-HU" sz="1800" b="1" dirty="0"/>
              <a:t>I. Bevezetés </a:t>
            </a:r>
          </a:p>
          <a:p>
            <a:pPr lvl="1"/>
            <a:r>
              <a:rPr lang="hu-HU" sz="2000" dirty="0"/>
              <a:t>A dolgozat témakörének a dolgozat címénél részletesebb meghatározása; </a:t>
            </a:r>
          </a:p>
          <a:p>
            <a:pPr lvl="1"/>
            <a:r>
              <a:rPr lang="hu-HU" sz="2000" dirty="0"/>
              <a:t>a témaválasztás indoklása; </a:t>
            </a:r>
          </a:p>
          <a:p>
            <a:pPr lvl="1"/>
            <a:r>
              <a:rPr lang="hu-HU" sz="2000" dirty="0"/>
              <a:t>a vizsgálat tárgyát képező probléma felvetése, illetve </a:t>
            </a:r>
            <a:r>
              <a:rPr lang="hu-HU" sz="2000" b="1" dirty="0"/>
              <a:t>hipotézis megalkotása</a:t>
            </a:r>
            <a:r>
              <a:rPr lang="hu-HU" sz="2000" dirty="0"/>
              <a:t>; </a:t>
            </a:r>
          </a:p>
          <a:p>
            <a:pPr lvl="1"/>
            <a:r>
              <a:rPr lang="hu-HU" sz="2000" dirty="0"/>
              <a:t>a kifejtés menetének és logikájának, rövid ismertetése; </a:t>
            </a:r>
          </a:p>
          <a:p>
            <a:pPr lvl="1"/>
            <a:r>
              <a:rPr lang="hu-HU" sz="2000" dirty="0"/>
              <a:t>az alkalmazott módszerek bemutatása; </a:t>
            </a:r>
          </a:p>
          <a:p>
            <a:pPr lvl="1"/>
            <a:r>
              <a:rPr lang="hu-HU" sz="2000" dirty="0"/>
              <a:t>a szükséges lehatárolások: </a:t>
            </a:r>
            <a:r>
              <a:rPr lang="hu-HU" sz="1800" dirty="0" err="1"/>
              <a:t>terjedelmi</a:t>
            </a:r>
            <a:r>
              <a:rPr lang="hu-HU" sz="1800" dirty="0"/>
              <a:t> korlátok vagy egyéb okok miatt a dolgozat egyes, a címben jelzett témához természetes módon kapcsolódó egyéb területek közül mire nem tér ki, </a:t>
            </a:r>
            <a:endParaRPr lang="hu-HU" sz="1800" dirty="0" smtClean="0"/>
          </a:p>
          <a:p>
            <a:pPr lvl="1"/>
            <a:r>
              <a:rPr lang="hu-HU" sz="2000" dirty="0" smtClean="0"/>
              <a:t>terjedelme </a:t>
            </a:r>
            <a:r>
              <a:rPr lang="hu-HU" sz="2000" dirty="0"/>
              <a:t>rövid (1-2 oldal). </a:t>
            </a:r>
          </a:p>
        </p:txBody>
      </p:sp>
    </p:spTree>
    <p:extLst>
      <p:ext uri="{BB962C8B-B14F-4D97-AF65-F5344CB8AC3E}">
        <p14:creationId xmlns:p14="http://schemas.microsoft.com/office/powerpoint/2010/main" val="943057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 dolgozat részei</a:t>
            </a:r>
          </a:p>
        </p:txBody>
      </p:sp>
      <p:sp>
        <p:nvSpPr>
          <p:cNvPr id="4" name="Tartalom helye 3"/>
          <p:cNvSpPr>
            <a:spLocks noGrp="1"/>
          </p:cNvSpPr>
          <p:nvPr>
            <p:ph idx="1"/>
          </p:nvPr>
        </p:nvSpPr>
        <p:spPr>
          <a:xfrm>
            <a:off x="1115616" y="1556792"/>
            <a:ext cx="6656784" cy="4464496"/>
          </a:xfrm>
        </p:spPr>
        <p:txBody>
          <a:bodyPr/>
          <a:lstStyle/>
          <a:p>
            <a:pPr marL="0" indent="0">
              <a:buNone/>
            </a:pPr>
            <a:r>
              <a:rPr lang="hu-HU" b="1" dirty="0"/>
              <a:t>II. Irodalmi összefoglaló és a téma tágabb összefüggései </a:t>
            </a:r>
          </a:p>
          <a:p>
            <a:pPr marL="457200" lvl="1" indent="0" algn="just">
              <a:buNone/>
            </a:pPr>
            <a:r>
              <a:rPr lang="hu-HU" sz="2400" dirty="0"/>
              <a:t>• a problémakörrel kapcsolatos irodalom, képi </a:t>
            </a:r>
            <a:r>
              <a:rPr lang="hu-HU" sz="2400" dirty="0" smtClean="0"/>
              <a:t>források, szoftverek stb. </a:t>
            </a:r>
            <a:r>
              <a:rPr lang="hu-HU" sz="2400" dirty="0"/>
              <a:t>feltérképezése, megismerése, valamint a releváns szakirodalom illetve képi forrásanyag kiválasztása; </a:t>
            </a:r>
          </a:p>
          <a:p>
            <a:pPr marL="457200" lvl="1" indent="0" algn="just">
              <a:buNone/>
            </a:pPr>
            <a:r>
              <a:rPr lang="hu-HU" sz="2400" dirty="0"/>
              <a:t>• annak bizonyítása, hogy a szerző a téma tágabb összefüggéseit is értő módon tudja kezelni </a:t>
            </a:r>
            <a:r>
              <a:rPr lang="hu-HU" sz="2000" dirty="0" smtClean="0"/>
              <a:t>(pl. fogalmi-terminológiai </a:t>
            </a:r>
            <a:r>
              <a:rPr lang="hu-HU" sz="2000" dirty="0"/>
              <a:t>háttér bemutatása</a:t>
            </a:r>
            <a:r>
              <a:rPr lang="hu-HU" sz="2000" dirty="0" smtClean="0"/>
              <a:t>)</a:t>
            </a:r>
            <a:endParaRPr lang="hu-HU" sz="2000" dirty="0"/>
          </a:p>
        </p:txBody>
      </p:sp>
    </p:spTree>
    <p:extLst>
      <p:ext uri="{BB962C8B-B14F-4D97-AF65-F5344CB8AC3E}">
        <p14:creationId xmlns:p14="http://schemas.microsoft.com/office/powerpoint/2010/main" val="4122159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007031" y="836712"/>
            <a:ext cx="6478958" cy="646810"/>
          </a:xfrm>
        </p:spPr>
        <p:txBody>
          <a:bodyPr/>
          <a:lstStyle/>
          <a:p>
            <a:r>
              <a:rPr lang="hu-HU" dirty="0"/>
              <a:t>A dolgozat részei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4294967295"/>
          </p:nvPr>
        </p:nvSpPr>
        <p:spPr>
          <a:xfrm>
            <a:off x="899592" y="1772816"/>
            <a:ext cx="7344816" cy="432048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u-HU" sz="2000" b="1" dirty="0"/>
              <a:t>III. Eredmények és értékelésük </a:t>
            </a:r>
            <a:r>
              <a:rPr lang="hu-HU" sz="2000" dirty="0"/>
              <a:t> </a:t>
            </a:r>
          </a:p>
          <a:p>
            <a:pPr marL="342900" lvl="1" indent="0" algn="just">
              <a:buNone/>
            </a:pPr>
            <a:r>
              <a:rPr lang="hu-HU" sz="2000" dirty="0"/>
              <a:t>• a témának megfelelő </a:t>
            </a:r>
            <a:r>
              <a:rPr lang="hu-HU" sz="2000" b="1" dirty="0"/>
              <a:t>alfejezetekben a választott probléma leírása,</a:t>
            </a:r>
            <a:r>
              <a:rPr lang="hu-HU" sz="2000" dirty="0"/>
              <a:t> értékelése úgy, hogy a szakdolgozatban szereplő megállapítások megalapozottak, tényekkel és érvekkel alátámasztottak; </a:t>
            </a:r>
          </a:p>
          <a:p>
            <a:pPr marL="342900" lvl="1" indent="0" algn="just">
              <a:buNone/>
            </a:pPr>
            <a:r>
              <a:rPr lang="hu-HU" sz="2000" dirty="0"/>
              <a:t>• itt jelenik meg </a:t>
            </a:r>
            <a:r>
              <a:rPr lang="hu-HU" sz="2000" b="1" dirty="0"/>
              <a:t>a szerző személyes állásfoglalása</a:t>
            </a:r>
            <a:r>
              <a:rPr lang="hu-HU" sz="2000" dirty="0"/>
              <a:t>, amely a helyzetértékelésben/ megoldáskeresésben jól elhatárolható más személyek véleményétől; </a:t>
            </a:r>
          </a:p>
          <a:p>
            <a:pPr marL="342900" lvl="1" indent="0" algn="just">
              <a:buNone/>
            </a:pPr>
            <a:r>
              <a:rPr lang="hu-HU" sz="2000" dirty="0"/>
              <a:t>• a tapasztalatokat </a:t>
            </a:r>
            <a:r>
              <a:rPr lang="hu-HU" sz="2000" b="1" dirty="0"/>
              <a:t>a szerző visszacsatolja a bevezetőben megfogalmazott saját hipotéziseire/ problémafelvetésére. </a:t>
            </a:r>
          </a:p>
        </p:txBody>
      </p:sp>
    </p:spTree>
    <p:extLst>
      <p:ext uri="{BB962C8B-B14F-4D97-AF65-F5344CB8AC3E}">
        <p14:creationId xmlns:p14="http://schemas.microsoft.com/office/powerpoint/2010/main" val="2247123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123728" y="764704"/>
            <a:ext cx="6334942" cy="864096"/>
          </a:xfrm>
        </p:spPr>
        <p:txBody>
          <a:bodyPr/>
          <a:lstStyle/>
          <a:p>
            <a:r>
              <a:rPr lang="hu-HU" b="1" dirty="0"/>
              <a:t>A dolgozat részei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4294967295"/>
          </p:nvPr>
        </p:nvSpPr>
        <p:spPr>
          <a:xfrm>
            <a:off x="971600" y="1844824"/>
            <a:ext cx="6768752" cy="388843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u-HU" sz="2000" b="1" dirty="0" smtClean="0"/>
              <a:t>IV</a:t>
            </a:r>
            <a:r>
              <a:rPr lang="hu-HU" sz="2000" b="1" dirty="0"/>
              <a:t>. Összefoglalás </a:t>
            </a:r>
          </a:p>
          <a:p>
            <a:pPr lvl="1" algn="just"/>
            <a:r>
              <a:rPr lang="hu-HU" sz="2000" dirty="0"/>
              <a:t>a dolgozat eredményeinek összefoglalása, a dolgozat lezárása; </a:t>
            </a:r>
          </a:p>
          <a:p>
            <a:pPr lvl="1" algn="just"/>
            <a:r>
              <a:rPr lang="hu-HU" sz="2000" dirty="0"/>
              <a:t>az elért eredmények és a nem tárgyalt, de szorosan kapcsolódó témakörök alapján további vizsgálati irányok kijelölése. </a:t>
            </a:r>
            <a:endParaRPr lang="hu-HU" sz="2000" dirty="0" smtClean="0"/>
          </a:p>
          <a:p>
            <a:pPr lvl="1" algn="just"/>
            <a:endParaRPr lang="hu-HU" sz="2000" b="1" dirty="0"/>
          </a:p>
          <a:p>
            <a:pPr marL="457200" lvl="1" indent="0" algn="just">
              <a:buNone/>
            </a:pPr>
            <a:r>
              <a:rPr lang="hu-HU" sz="2000" b="1" dirty="0" smtClean="0"/>
              <a:t>V</a:t>
            </a:r>
            <a:r>
              <a:rPr lang="hu-HU" sz="2000" b="1" dirty="0"/>
              <a:t>. Irodalomjegyzék </a:t>
            </a:r>
            <a:endParaRPr lang="hu-HU" sz="2000" dirty="0"/>
          </a:p>
          <a:p>
            <a:pPr marL="342900" lvl="1" indent="0" algn="just">
              <a:buNone/>
            </a:pPr>
            <a:r>
              <a:rPr lang="hu-HU" sz="2000" dirty="0" smtClean="0"/>
              <a:t>A </a:t>
            </a:r>
            <a:r>
              <a:rPr lang="hu-HU" sz="2000" dirty="0"/>
              <a:t>dolgozat törzsszövegét záró irodalomjegyzék a szerzők nevei alapján </a:t>
            </a:r>
            <a:r>
              <a:rPr lang="hu-HU" sz="2000" b="1" dirty="0"/>
              <a:t>alfabetikus sorrendben </a:t>
            </a:r>
            <a:r>
              <a:rPr lang="hu-HU" sz="2000" dirty="0"/>
              <a:t>készül.</a:t>
            </a:r>
          </a:p>
        </p:txBody>
      </p:sp>
    </p:spTree>
    <p:extLst>
      <p:ext uri="{BB962C8B-B14F-4D97-AF65-F5344CB8AC3E}">
        <p14:creationId xmlns:p14="http://schemas.microsoft.com/office/powerpoint/2010/main" val="1380210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123727" y="620688"/>
            <a:ext cx="5544617" cy="936104"/>
          </a:xfrm>
        </p:spPr>
        <p:txBody>
          <a:bodyPr/>
          <a:lstStyle/>
          <a:p>
            <a:r>
              <a:rPr lang="hu-HU" b="1" dirty="0"/>
              <a:t>A dolgozat részei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4294967295"/>
          </p:nvPr>
        </p:nvSpPr>
        <p:spPr>
          <a:xfrm>
            <a:off x="1115615" y="1772817"/>
            <a:ext cx="6768753" cy="4032448"/>
          </a:xfrm>
        </p:spPr>
        <p:txBody>
          <a:bodyPr/>
          <a:lstStyle/>
          <a:p>
            <a:pPr marL="0" indent="0" algn="just">
              <a:buNone/>
            </a:pPr>
            <a:r>
              <a:rPr lang="hu-HU" b="1" dirty="0"/>
              <a:t>VI. Mellékletek </a:t>
            </a:r>
            <a:r>
              <a:rPr lang="hu-HU" dirty="0"/>
              <a:t>(nem kötelező) </a:t>
            </a:r>
            <a:endParaRPr lang="hu-HU" dirty="0" smtClean="0"/>
          </a:p>
          <a:p>
            <a:pPr algn="just"/>
            <a:r>
              <a:rPr lang="hu-HU" sz="2000" dirty="0"/>
              <a:t>Azon ábrák, dokumentumok, multimédiás adathordozók megjelenítése, amelyek a dolgozat megértéséhez mindenképpen szükségesek, ugyanakkor a dolgozat egy adott fejezetével, alfejezetével szoros kapcsolatba vagy nem hozhatók, vagy túlságosan részletezők, és nagy számuk miatt nehezen olvashatóvá tennék a szóban forgó fejezetet. </a:t>
            </a:r>
          </a:p>
          <a:p>
            <a:pPr algn="just"/>
            <a:r>
              <a:rPr lang="hu-HU" sz="2000" dirty="0"/>
              <a:t>A mellékleteket mindig el kell látni számmal, címmel, és azokat a tartalomjegyzékben is fel kell tüntetni. </a:t>
            </a:r>
          </a:p>
        </p:txBody>
      </p:sp>
    </p:spTree>
    <p:extLst>
      <p:ext uri="{BB962C8B-B14F-4D97-AF65-F5344CB8AC3E}">
        <p14:creationId xmlns:p14="http://schemas.microsoft.com/office/powerpoint/2010/main" val="676159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195736" y="764705"/>
            <a:ext cx="6262934" cy="864096"/>
          </a:xfrm>
        </p:spPr>
        <p:txBody>
          <a:bodyPr/>
          <a:lstStyle/>
          <a:p>
            <a:r>
              <a:rPr lang="hu-HU" b="1" dirty="0"/>
              <a:t>Hivatkozások 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4294967295"/>
          </p:nvPr>
        </p:nvSpPr>
        <p:spPr>
          <a:xfrm>
            <a:off x="899591" y="1628801"/>
            <a:ext cx="7272809" cy="453650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hu-HU" dirty="0" smtClean="0"/>
              <a:t>A </a:t>
            </a:r>
            <a:r>
              <a:rPr lang="hu-HU" dirty="0"/>
              <a:t>tudományágnak megfelelően, a témavezetővel egyeztetve történik a hivatkozás módja. A dolgozatban a felhasznált forrásokat a hivatkozás általános szabályai szerint kell megadni. </a:t>
            </a:r>
            <a:endParaRPr lang="hu-HU" dirty="0" smtClean="0"/>
          </a:p>
          <a:p>
            <a:pPr algn="just"/>
            <a:r>
              <a:rPr lang="hu-HU" dirty="0" smtClean="0"/>
              <a:t>Bármelyik </a:t>
            </a:r>
            <a:r>
              <a:rPr lang="hu-HU" dirty="0"/>
              <a:t>hivatkozási módot használja is a szerző, egy a fő: </a:t>
            </a:r>
            <a:r>
              <a:rPr lang="hu-HU" b="1" dirty="0">
                <a:solidFill>
                  <a:srgbClr val="FF0000"/>
                </a:solidFill>
              </a:rPr>
              <a:t>legyen egységes és következetes. </a:t>
            </a:r>
            <a:endParaRPr lang="hu-HU" b="1" dirty="0" smtClean="0">
              <a:solidFill>
                <a:srgbClr val="FF0000"/>
              </a:solidFill>
            </a:endParaRPr>
          </a:p>
          <a:p>
            <a:pPr algn="just"/>
            <a:r>
              <a:rPr lang="hu-HU" dirty="0" smtClean="0"/>
              <a:t>Újabban </a:t>
            </a:r>
            <a:r>
              <a:rPr lang="hu-HU" dirty="0"/>
              <a:t>ajánlott a szövegközi hivatkozás: a hivatkozott szövegrész után zárójelben, oldalszámmal, például: </a:t>
            </a:r>
            <a:endParaRPr lang="hu-HU" dirty="0" smtClean="0"/>
          </a:p>
          <a:p>
            <a:pPr marL="457200" lvl="1" indent="0" algn="just">
              <a:buNone/>
            </a:pPr>
            <a:r>
              <a:rPr lang="hu-HU" sz="1900" dirty="0"/>
              <a:t> egy szerző esetén: (Szabó, 1971: 15) </a:t>
            </a:r>
          </a:p>
          <a:p>
            <a:pPr marL="457200" lvl="1" indent="0" algn="just">
              <a:buNone/>
            </a:pPr>
            <a:r>
              <a:rPr lang="hu-HU" sz="1900" dirty="0"/>
              <a:t> két szerző esetén: (Farkas – Sz. Kürti, 2004: 21-22) </a:t>
            </a:r>
          </a:p>
          <a:p>
            <a:pPr marL="457200" lvl="1" indent="0" algn="just">
              <a:buNone/>
            </a:pPr>
            <a:r>
              <a:rPr lang="hu-HU" sz="1900" dirty="0"/>
              <a:t> kettőnél több szerző, illetve szerkesztő esetén: (</a:t>
            </a:r>
            <a:r>
              <a:rPr lang="hu-HU" sz="1900" dirty="0" err="1"/>
              <a:t>Cabello</a:t>
            </a:r>
            <a:r>
              <a:rPr lang="hu-HU" sz="1900" dirty="0"/>
              <a:t> et </a:t>
            </a:r>
            <a:r>
              <a:rPr lang="hu-HU" sz="1900" dirty="0" err="1"/>
              <a:t>al</a:t>
            </a:r>
            <a:r>
              <a:rPr lang="hu-HU" sz="1900" dirty="0"/>
              <a:t>. 1993) </a:t>
            </a:r>
          </a:p>
        </p:txBody>
      </p:sp>
    </p:spTree>
    <p:extLst>
      <p:ext uri="{BB962C8B-B14F-4D97-AF65-F5344CB8AC3E}">
        <p14:creationId xmlns:p14="http://schemas.microsoft.com/office/powerpoint/2010/main" val="1981492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Hivatkozások </a:t>
            </a:r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idx="1"/>
          </p:nvPr>
        </p:nvSpPr>
        <p:spPr>
          <a:xfrm>
            <a:off x="971600" y="1556792"/>
            <a:ext cx="6984776" cy="4608512"/>
          </a:xfrm>
        </p:spPr>
        <p:txBody>
          <a:bodyPr/>
          <a:lstStyle/>
          <a:p>
            <a:pPr algn="just"/>
            <a:r>
              <a:rPr lang="hu-HU" dirty="0"/>
              <a:t>A szövegközi hivatkozás esetén </a:t>
            </a:r>
            <a:r>
              <a:rPr lang="hu-HU" b="1" dirty="0">
                <a:solidFill>
                  <a:srgbClr val="C00000"/>
                </a:solidFill>
              </a:rPr>
              <a:t>a lábjegyzeteket kiegészítő információk közlésére kell használni </a:t>
            </a:r>
            <a:r>
              <a:rPr lang="hu-HU" dirty="0"/>
              <a:t>(azonban a lábjegyzet nem a szómagyarázat helye).</a:t>
            </a:r>
          </a:p>
          <a:p>
            <a:pPr algn="just"/>
            <a:r>
              <a:rPr lang="hu-HU" sz="1800" dirty="0"/>
              <a:t> (Alternatív hivatkozási mód: a hivatkozott szövegrész után lábjegyzet beszúrása, ahol hasonlóképp a szerző neve, évszám, oldalszám szerepel</a:t>
            </a:r>
            <a:r>
              <a:rPr lang="hu-HU" sz="1800" dirty="0" smtClean="0"/>
              <a:t>. – már nem jellemző…) </a:t>
            </a:r>
            <a:endParaRPr lang="hu-HU" sz="1800" dirty="0"/>
          </a:p>
          <a:p>
            <a:pPr algn="just"/>
            <a:r>
              <a:rPr lang="hu-HU" dirty="0"/>
              <a:t>Szóbeli közlésre (interjú) való hivatkozás esetén elég a név és az évszám feltüntetése</a:t>
            </a:r>
            <a:r>
              <a:rPr lang="hu-HU" dirty="0" smtClean="0"/>
              <a:t>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894040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Hivatkozások </a:t>
            </a:r>
            <a:r>
              <a:rPr lang="hu-HU" b="1" dirty="0" smtClean="0"/>
              <a:t>- Irodalomjegyzék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4294967295"/>
          </p:nvPr>
        </p:nvSpPr>
        <p:spPr>
          <a:xfrm>
            <a:off x="899592" y="1484784"/>
            <a:ext cx="6872808" cy="4154016"/>
          </a:xfrm>
        </p:spPr>
        <p:txBody>
          <a:bodyPr/>
          <a:lstStyle/>
          <a:p>
            <a:r>
              <a:rPr lang="hu-HU" b="1" dirty="0"/>
              <a:t>A hivatkozás feloldása a dolgozat végén, az Irodalomjegyzékben az alábbi formában</a:t>
            </a:r>
            <a:r>
              <a:rPr lang="hu-HU" dirty="0"/>
              <a:t>: </a:t>
            </a:r>
            <a:endParaRPr lang="hu-HU" dirty="0" smtClean="0"/>
          </a:p>
          <a:p>
            <a:r>
              <a:rPr lang="hu-HU" sz="2000" dirty="0" smtClean="0"/>
              <a:t>Szabó </a:t>
            </a:r>
            <a:r>
              <a:rPr lang="hu-HU" sz="2000" dirty="0"/>
              <a:t>Júlia 1971. A magyar aktivizmus története. Akadémiai Kiadó, Budapest </a:t>
            </a:r>
            <a:endParaRPr lang="hu-HU" sz="2000" dirty="0" smtClean="0"/>
          </a:p>
          <a:p>
            <a:r>
              <a:rPr lang="hu-HU" sz="2000" dirty="0" smtClean="0"/>
              <a:t>Farkas </a:t>
            </a:r>
            <a:r>
              <a:rPr lang="hu-HU" sz="2000" dirty="0"/>
              <a:t>Zsuzsa – Sz. Kürti Katalin 2004. Munkácsy Mihály és a fotográfia. Magyar Fotográfiai Múzeum, Budapest </a:t>
            </a:r>
            <a:endParaRPr lang="hu-HU" sz="2000" dirty="0" smtClean="0"/>
          </a:p>
          <a:p>
            <a:r>
              <a:rPr lang="hu-HU" sz="2000" dirty="0" err="1" smtClean="0"/>
              <a:t>Cabello</a:t>
            </a:r>
            <a:r>
              <a:rPr lang="hu-HU" sz="2000" dirty="0"/>
              <a:t>, Juan – Dávid Ferenc – </a:t>
            </a:r>
            <a:r>
              <a:rPr lang="hu-HU" sz="2000" dirty="0" err="1"/>
              <a:t>Wehli</a:t>
            </a:r>
            <a:r>
              <a:rPr lang="hu-HU" sz="2000" dirty="0"/>
              <a:t> Tünde – </a:t>
            </a:r>
            <a:r>
              <a:rPr lang="hu-HU" sz="2000" dirty="0" err="1"/>
              <a:t>Derdák</a:t>
            </a:r>
            <a:r>
              <a:rPr lang="hu-HU" sz="2000" dirty="0"/>
              <a:t> Éva – Bérci László – </a:t>
            </a:r>
            <a:r>
              <a:rPr lang="hu-HU" sz="2000" dirty="0" err="1"/>
              <a:t>Sedlmayr</a:t>
            </a:r>
            <a:r>
              <a:rPr lang="hu-HU" sz="2000" dirty="0"/>
              <a:t> János – Szekér György 1993. A </a:t>
            </a:r>
            <a:r>
              <a:rPr lang="hu-HU" sz="2000" dirty="0" err="1"/>
              <a:t>tari</a:t>
            </a:r>
            <a:r>
              <a:rPr lang="hu-HU" sz="2000" dirty="0"/>
              <a:t> Szent Mihály-templom és udvarház. Akadémiai Kiadó, Budapest</a:t>
            </a:r>
          </a:p>
        </p:txBody>
      </p:sp>
    </p:spTree>
    <p:extLst>
      <p:ext uri="{BB962C8B-B14F-4D97-AF65-F5344CB8AC3E}">
        <p14:creationId xmlns:p14="http://schemas.microsoft.com/office/powerpoint/2010/main" val="3892932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981200" y="819150"/>
            <a:ext cx="6407224" cy="533400"/>
          </a:xfrm>
        </p:spPr>
        <p:txBody>
          <a:bodyPr/>
          <a:lstStyle/>
          <a:p>
            <a:r>
              <a:rPr lang="hu-HU" dirty="0" smtClean="0"/>
              <a:t>AI/MI használat – a NYE állásfoglalása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27584" y="1844824"/>
            <a:ext cx="7344816" cy="4248472"/>
          </a:xfrm>
        </p:spPr>
        <p:txBody>
          <a:bodyPr/>
          <a:lstStyle/>
          <a:p>
            <a:pPr algn="just"/>
            <a:r>
              <a:rPr lang="hu-HU" sz="1800" dirty="0" smtClean="0"/>
              <a:t>„A </a:t>
            </a:r>
            <a:r>
              <a:rPr lang="hu-HU" sz="1800" dirty="0"/>
              <a:t>nemzetközi normákkal és a hatályos egyetemi szabályok előírásaival összhangban a Nyíregyházi Egyetem megköveteli, hogy a </a:t>
            </a:r>
            <a:r>
              <a:rPr lang="hu-HU" sz="1800" b="1" dirty="0">
                <a:solidFill>
                  <a:srgbClr val="C00000"/>
                </a:solidFill>
              </a:rPr>
              <a:t>MI rendszerek alkalmazása felelősségteljes, etikus és átlátható módon történjen</a:t>
            </a:r>
            <a:r>
              <a:rPr lang="hu-HU" sz="1800" dirty="0"/>
              <a:t>. </a:t>
            </a:r>
            <a:endParaRPr lang="hu-HU" sz="1800" dirty="0" smtClean="0"/>
          </a:p>
          <a:p>
            <a:pPr algn="just"/>
            <a:r>
              <a:rPr lang="hu-HU" sz="1800" dirty="0" smtClean="0"/>
              <a:t>A </a:t>
            </a:r>
            <a:r>
              <a:rPr lang="hu-HU" sz="1800" dirty="0"/>
              <a:t>képzési és kimeneti követelményekben meghatározott ismeretanyag és készségek elsajátítása, valamint a tanulmányok során </a:t>
            </a:r>
            <a:r>
              <a:rPr lang="hu-HU" sz="1800" b="1" dirty="0"/>
              <a:t>elvárt saját teljesítmény létrehozása </a:t>
            </a:r>
            <a:r>
              <a:rPr lang="hu-HU" sz="1800" dirty="0"/>
              <a:t>(pl. beadandó dolgozatok, szakdolgozatok</a:t>
            </a:r>
            <a:r>
              <a:rPr lang="hu-HU" sz="1800" b="1" dirty="0"/>
              <a:t>) továbbra is a hallgatók felelősségét képezi. </a:t>
            </a:r>
            <a:endParaRPr lang="hu-HU" sz="1800" b="1" dirty="0" smtClean="0"/>
          </a:p>
          <a:p>
            <a:pPr algn="just"/>
            <a:r>
              <a:rPr lang="hu-HU" sz="1800" dirty="0" smtClean="0"/>
              <a:t>Alapelv, hogy </a:t>
            </a:r>
            <a:r>
              <a:rPr lang="hu-HU" sz="1800" b="1" dirty="0"/>
              <a:t>a MI-eszközök által generált szövegtörzsek </a:t>
            </a:r>
            <a:r>
              <a:rPr lang="hu-HU" sz="1800" dirty="0"/>
              <a:t>(pl. összefüggő gondolatsorok; tanulmány vagy más hasonló mű; vizsgaválaszok) </a:t>
            </a:r>
            <a:r>
              <a:rPr lang="hu-HU" sz="1800" b="1" dirty="0"/>
              <a:t>saját szellemi termékként történő felhasználása </a:t>
            </a:r>
            <a:r>
              <a:rPr lang="hu-HU" sz="1800" b="1" dirty="0">
                <a:solidFill>
                  <a:srgbClr val="C00000"/>
                </a:solidFill>
              </a:rPr>
              <a:t>plágiumnak </a:t>
            </a:r>
            <a:r>
              <a:rPr lang="hu-HU" sz="1800" b="1" dirty="0"/>
              <a:t>minősül, </a:t>
            </a:r>
            <a:r>
              <a:rPr lang="hu-HU" sz="1800" dirty="0"/>
              <a:t>kivéve, ha a MI-eszköz használata kifejezetten intézményi vagy oktatói elvárás. </a:t>
            </a:r>
            <a:r>
              <a:rPr lang="hu-HU" sz="1800" dirty="0" smtClean="0"/>
              <a:t>„</a:t>
            </a:r>
            <a:endParaRPr lang="hu-HU" sz="1800" dirty="0"/>
          </a:p>
        </p:txBody>
      </p:sp>
    </p:spTree>
    <p:extLst>
      <p:ext uri="{BB962C8B-B14F-4D97-AF65-F5344CB8AC3E}">
        <p14:creationId xmlns:p14="http://schemas.microsoft.com/office/powerpoint/2010/main" val="2876575919"/>
      </p:ext>
    </p:extLst>
  </p:cSld>
  <p:clrMapOvr>
    <a:masterClrMapping/>
  </p:clrMapOvr>
  <p:transition spd="slow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981200" y="819150"/>
            <a:ext cx="6047184" cy="533400"/>
          </a:xfrm>
        </p:spPr>
        <p:txBody>
          <a:bodyPr/>
          <a:lstStyle/>
          <a:p>
            <a:r>
              <a:rPr lang="hu-HU" dirty="0"/>
              <a:t>AI/MI használat – a NYE állásfoglalása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971600" y="1628800"/>
            <a:ext cx="7344816" cy="4464496"/>
          </a:xfrm>
        </p:spPr>
        <p:txBody>
          <a:bodyPr/>
          <a:lstStyle/>
          <a:p>
            <a:pPr algn="just"/>
            <a:r>
              <a:rPr lang="hu-HU" sz="1800" dirty="0"/>
              <a:t>A beadott írásbeli munkákban (szemináriumi dolgozat, gyakorlati napló stb.) a MI által generált szövegek felhasználása esetén </a:t>
            </a:r>
            <a:r>
              <a:rPr lang="hu-HU" sz="1800" b="1" dirty="0">
                <a:solidFill>
                  <a:srgbClr val="C00000"/>
                </a:solidFill>
              </a:rPr>
              <a:t>a hallgató felel a szövegben szereplő tévedésekért, a tartalom és következtetések helyességéért, valamint a szöveg valóságtartalmáért. </a:t>
            </a:r>
            <a:endParaRPr lang="hu-HU" sz="1800" b="1" dirty="0" smtClean="0">
              <a:solidFill>
                <a:srgbClr val="C00000"/>
              </a:solidFill>
            </a:endParaRPr>
          </a:p>
          <a:p>
            <a:pPr algn="just"/>
            <a:r>
              <a:rPr lang="hu-HU" sz="1800" dirty="0" smtClean="0"/>
              <a:t>A </a:t>
            </a:r>
            <a:r>
              <a:rPr lang="hu-HU" sz="1800" dirty="0"/>
              <a:t>beadott szöveg csak akkor fogadható el a hallgató önálló teljesítményeként, amennyiben a szöveg érdemi része valóban és egyértelműen önálló munkavégzés </a:t>
            </a:r>
            <a:r>
              <a:rPr lang="hu-HU" sz="1800" dirty="0" smtClean="0"/>
              <a:t>eredménye.</a:t>
            </a:r>
          </a:p>
          <a:p>
            <a:pPr algn="just"/>
            <a:r>
              <a:rPr lang="hu-HU" sz="1800" dirty="0" smtClean="0"/>
              <a:t>A </a:t>
            </a:r>
            <a:r>
              <a:rPr lang="hu-HU" sz="1800" dirty="0"/>
              <a:t>hallgatóknak az általuk benyújtott munkákban az adott tudományterület által megkövetelt módon </a:t>
            </a:r>
            <a:r>
              <a:rPr lang="hu-HU" sz="1800" b="1" dirty="0">
                <a:solidFill>
                  <a:srgbClr val="C00000"/>
                </a:solidFill>
              </a:rPr>
              <a:t>dokumentálniuk kell, hogy azok elkészítése során milyen célból és hogyan támaszkodtak MI alapú rendszerek használatára, és pontosan mely tartalomrészek származnak ilyen forrásból.</a:t>
            </a:r>
          </a:p>
        </p:txBody>
      </p:sp>
    </p:spTree>
    <p:extLst>
      <p:ext uri="{BB962C8B-B14F-4D97-AF65-F5344CB8AC3E}">
        <p14:creationId xmlns:p14="http://schemas.microsoft.com/office/powerpoint/2010/main" val="27757083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Általános szabályok - </a:t>
            </a:r>
            <a:r>
              <a:rPr lang="hu-HU" altLang="hu-HU" dirty="0"/>
              <a:t>Beadási határidő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115616" y="1916832"/>
            <a:ext cx="6656784" cy="3721968"/>
          </a:xfrm>
        </p:spPr>
        <p:txBody>
          <a:bodyPr/>
          <a:lstStyle/>
          <a:p>
            <a:pPr algn="just"/>
            <a:r>
              <a:rPr lang="hu-HU" altLang="hu-HU" dirty="0"/>
              <a:t>A </a:t>
            </a:r>
            <a:r>
              <a:rPr lang="hu-HU" altLang="hu-HU" b="1" dirty="0"/>
              <a:t>diplomamunka beadási határideje: </a:t>
            </a:r>
            <a:r>
              <a:rPr lang="hu-HU" altLang="hu-HU" dirty="0"/>
              <a:t>április 30. </a:t>
            </a:r>
          </a:p>
          <a:p>
            <a:pPr algn="just"/>
            <a:r>
              <a:rPr lang="hu-HU" altLang="hu-HU" dirty="0" smtClean="0"/>
              <a:t>Ez a dátum a </a:t>
            </a:r>
            <a:r>
              <a:rPr lang="hu-HU" altLang="hu-HU" dirty="0"/>
              <a:t>témavezető engedélyével maximum egy héttel meghosszabbítható.</a:t>
            </a:r>
          </a:p>
          <a:p>
            <a:pPr algn="just"/>
            <a:r>
              <a:rPr lang="hu-HU" altLang="hu-HU" dirty="0"/>
              <a:t>A </a:t>
            </a:r>
            <a:r>
              <a:rPr lang="hu-HU" altLang="hu-HU" dirty="0" smtClean="0"/>
              <a:t>diplomamunkát/szakdolgozatot a </a:t>
            </a:r>
            <a:r>
              <a:rPr lang="hu-HU" altLang="hu-HU" dirty="0" err="1" smtClean="0"/>
              <a:t>Neptun</a:t>
            </a:r>
            <a:r>
              <a:rPr lang="hu-HU" altLang="hu-HU" dirty="0" smtClean="0"/>
              <a:t> rendszerbe kell feltölteni.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089548762"/>
      </p:ext>
    </p:extLst>
  </p:cSld>
  <p:clrMapOvr>
    <a:masterClrMapping/>
  </p:clrMapOvr>
  <p:transition spd="slow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ctrTitle" sz="quarter"/>
          </p:nvPr>
        </p:nvSpPr>
        <p:spPr>
          <a:xfrm>
            <a:off x="1371600" y="1371600"/>
            <a:ext cx="6477000" cy="2489448"/>
          </a:xfrm>
        </p:spPr>
        <p:txBody>
          <a:bodyPr/>
          <a:lstStyle/>
          <a:p>
            <a:r>
              <a:rPr lang="hu-HU" dirty="0" smtClean="0"/>
              <a:t>KÖSZÖNÖM A FIGYELMET!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500054960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981200" y="620688"/>
            <a:ext cx="6695256" cy="792088"/>
          </a:xfrm>
        </p:spPr>
        <p:txBody>
          <a:bodyPr/>
          <a:lstStyle/>
          <a:p>
            <a:r>
              <a:rPr lang="hu-HU" dirty="0"/>
              <a:t>A szakdolgozatválasztás </a:t>
            </a:r>
            <a:r>
              <a:rPr lang="hu-HU" dirty="0" smtClean="0"/>
              <a:t>menete – Technikai tudnivalók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043608" y="1484784"/>
            <a:ext cx="7056784" cy="4536504"/>
          </a:xfrm>
        </p:spPr>
        <p:txBody>
          <a:bodyPr/>
          <a:lstStyle/>
          <a:p>
            <a:pPr marL="457200" lvl="1" indent="0">
              <a:buNone/>
            </a:pPr>
            <a:r>
              <a:rPr lang="hu-HU" sz="2000" b="1" dirty="0" smtClean="0">
                <a:solidFill>
                  <a:srgbClr val="0070C0"/>
                </a:solidFill>
              </a:rPr>
              <a:t>A. Témaválasztás</a:t>
            </a:r>
            <a:r>
              <a:rPr lang="hu-HU" sz="2000" b="1" dirty="0">
                <a:solidFill>
                  <a:srgbClr val="0070C0"/>
                </a:solidFill>
              </a:rPr>
              <a:t>: </a:t>
            </a:r>
            <a:endParaRPr lang="hu-HU" sz="2000" b="1" dirty="0" smtClean="0">
              <a:solidFill>
                <a:srgbClr val="0070C0"/>
              </a:solidFill>
            </a:endParaRPr>
          </a:p>
          <a:p>
            <a:pPr marL="800100" lvl="2" indent="0">
              <a:buNone/>
            </a:pPr>
            <a:r>
              <a:rPr lang="hu-HU" dirty="0" smtClean="0"/>
              <a:t>1</a:t>
            </a:r>
            <a:r>
              <a:rPr lang="hu-HU" dirty="0"/>
              <a:t>. Intézeti weboldalról, </a:t>
            </a:r>
          </a:p>
          <a:p>
            <a:pPr marL="457200" lvl="1" indent="0">
              <a:buNone/>
            </a:pPr>
            <a:r>
              <a:rPr lang="hu-HU" sz="2000" dirty="0" smtClean="0"/>
              <a:t>	2</a:t>
            </a:r>
            <a:r>
              <a:rPr lang="hu-HU" sz="2000" dirty="0"/>
              <a:t>. B.épület 218. irodánál levő faliújságról. </a:t>
            </a:r>
          </a:p>
          <a:p>
            <a:pPr marL="457200" lvl="1" indent="0">
              <a:buNone/>
            </a:pPr>
            <a:r>
              <a:rPr lang="hu-HU" sz="2000" dirty="0" smtClean="0"/>
              <a:t>	3</a:t>
            </a:r>
            <a:r>
              <a:rPr lang="hu-HU" sz="2000" dirty="0"/>
              <a:t>. Egyéni témajavaslat esetében a </a:t>
            </a:r>
            <a:r>
              <a:rPr lang="hu-HU" sz="2000" dirty="0" smtClean="0"/>
              <a:t>	hallgatónak </a:t>
            </a:r>
            <a:r>
              <a:rPr lang="hu-HU" sz="2000" dirty="0"/>
              <a:t>keresnie kell egy oktatót, aki </a:t>
            </a:r>
            <a:r>
              <a:rPr lang="hu-HU" sz="2000" dirty="0" smtClean="0"/>
              <a:t>	vállalja </a:t>
            </a:r>
            <a:r>
              <a:rPr lang="hu-HU" sz="2000" dirty="0"/>
              <a:t>a </a:t>
            </a:r>
            <a:r>
              <a:rPr lang="hu-HU" sz="2000" dirty="0" smtClean="0"/>
              <a:t>témavezetést</a:t>
            </a:r>
          </a:p>
          <a:p>
            <a:pPr marL="0" indent="0">
              <a:buNone/>
            </a:pPr>
            <a:r>
              <a:rPr lang="hu-HU" sz="2000" b="1" dirty="0">
                <a:solidFill>
                  <a:srgbClr val="0070C0"/>
                </a:solidFill>
              </a:rPr>
              <a:t>B. Egyeztetés az oktatóval szóban, vagy e-mailben. </a:t>
            </a:r>
            <a:r>
              <a:rPr lang="hu-HU" sz="2000" dirty="0"/>
              <a:t>Amennyiben az oktató vállalja a témavezetést, (nincs még sok szakdolgozója, nem foglalt még a kiválasztott téma, stb.), abban az esetben: </a:t>
            </a:r>
            <a:endParaRPr lang="hu-HU" sz="2000" dirty="0" smtClean="0"/>
          </a:p>
          <a:p>
            <a:pPr marL="0" indent="0">
              <a:buNone/>
            </a:pPr>
            <a:r>
              <a:rPr lang="hu-HU" sz="2000" b="1" dirty="0" smtClean="0">
                <a:solidFill>
                  <a:srgbClr val="0070C0"/>
                </a:solidFill>
              </a:rPr>
              <a:t>C</a:t>
            </a:r>
            <a:r>
              <a:rPr lang="hu-HU" sz="2000" b="1" dirty="0">
                <a:solidFill>
                  <a:srgbClr val="0070C0"/>
                </a:solidFill>
              </a:rPr>
              <a:t>. A képzésnek megfelelő szakdolgozati lap letöltése a Tanulmányi Osztály oldaláról </a:t>
            </a:r>
            <a:r>
              <a:rPr lang="hu-HU" sz="2000" dirty="0"/>
              <a:t>(https://tfo.nye.hu/hu/node/15 </a:t>
            </a:r>
            <a:r>
              <a:rPr lang="hu-HU" sz="2000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84527086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 szakdolgozatválasztás menete – Technikai tudnivalók 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115616" y="1916832"/>
            <a:ext cx="7056784" cy="4104456"/>
          </a:xfrm>
        </p:spPr>
        <p:txBody>
          <a:bodyPr/>
          <a:lstStyle/>
          <a:p>
            <a:pPr marL="0" indent="0" algn="just">
              <a:buNone/>
            </a:pPr>
            <a:r>
              <a:rPr lang="hu-HU" sz="2000" b="1" dirty="0">
                <a:solidFill>
                  <a:srgbClr val="0070C0"/>
                </a:solidFill>
              </a:rPr>
              <a:t>D. A szakdolgozati lapot 4 példányban kell </a:t>
            </a:r>
            <a:r>
              <a:rPr lang="hu-HU" sz="2000" b="1" dirty="0" smtClean="0">
                <a:solidFill>
                  <a:srgbClr val="0070C0"/>
                </a:solidFill>
              </a:rPr>
              <a:t>aláíratni</a:t>
            </a:r>
            <a:r>
              <a:rPr lang="hu-HU" sz="2000" dirty="0" smtClean="0"/>
              <a:t>: 1</a:t>
            </a:r>
            <a:r>
              <a:rPr lang="hu-HU" sz="2000" dirty="0"/>
              <a:t>. a témavezetővel </a:t>
            </a:r>
            <a:r>
              <a:rPr lang="hu-HU" sz="2000" dirty="0" smtClean="0"/>
              <a:t>és 2</a:t>
            </a:r>
            <a:r>
              <a:rPr lang="hu-HU" sz="2000" dirty="0"/>
              <a:t>. a szakfelelőssel </a:t>
            </a:r>
            <a:endParaRPr lang="hu-HU" sz="2000" dirty="0" smtClean="0"/>
          </a:p>
          <a:p>
            <a:pPr marL="0" indent="0" algn="just">
              <a:buNone/>
            </a:pPr>
            <a:r>
              <a:rPr lang="hu-HU" sz="2000" b="1" dirty="0" smtClean="0">
                <a:solidFill>
                  <a:srgbClr val="0070C0"/>
                </a:solidFill>
              </a:rPr>
              <a:t>E</a:t>
            </a:r>
            <a:r>
              <a:rPr lang="hu-HU" sz="2000" b="1" dirty="0">
                <a:solidFill>
                  <a:srgbClr val="0070C0"/>
                </a:solidFill>
              </a:rPr>
              <a:t>. </a:t>
            </a:r>
            <a:r>
              <a:rPr lang="hu-HU" sz="2000" dirty="0"/>
              <a:t>Egy szakdolgozati lap megy a Tanulmányi Osztály-</a:t>
            </a:r>
            <a:r>
              <a:rPr lang="hu-HU" sz="2000" dirty="0" err="1"/>
              <a:t>ra</a:t>
            </a:r>
            <a:r>
              <a:rPr lang="hu-HU" sz="2000" dirty="0"/>
              <a:t>, egy a B ép. 218-ba </a:t>
            </a:r>
            <a:r>
              <a:rPr lang="hu-HU" sz="2000" dirty="0" smtClean="0"/>
              <a:t>az ügyintézőhöz</a:t>
            </a:r>
            <a:r>
              <a:rPr lang="hu-HU" sz="2000" dirty="0"/>
              <a:t>, egy példány marad a témavezetőnél, egy a hallgatónál (ezt gondosan meg kell őrizni, mivel be kell </a:t>
            </a:r>
            <a:r>
              <a:rPr lang="hu-HU" sz="2000" dirty="0" smtClean="0"/>
              <a:t>tenni a </a:t>
            </a:r>
            <a:r>
              <a:rPr lang="hu-HU" sz="2000" dirty="0"/>
              <a:t>szakdolgozatba) </a:t>
            </a:r>
            <a:endParaRPr lang="hu-HU" sz="2000" dirty="0" smtClean="0"/>
          </a:p>
          <a:p>
            <a:pPr marL="0" indent="0" algn="just">
              <a:buNone/>
            </a:pPr>
            <a:r>
              <a:rPr lang="hu-HU" sz="2000" b="1" dirty="0" smtClean="0">
                <a:solidFill>
                  <a:srgbClr val="0070C0"/>
                </a:solidFill>
              </a:rPr>
              <a:t>F</a:t>
            </a:r>
            <a:r>
              <a:rPr lang="hu-HU" sz="2000" b="1" dirty="0">
                <a:solidFill>
                  <a:srgbClr val="0070C0"/>
                </a:solidFill>
              </a:rPr>
              <a:t>. A Szakdolgozat I-II. tantárgyak felvétele </a:t>
            </a:r>
            <a:r>
              <a:rPr lang="hu-HU" sz="2000" dirty="0"/>
              <a:t>kötelező az aktuális félévben, a témavezető neve alatt futó kurzusra történő jelentkezéssel</a:t>
            </a:r>
          </a:p>
        </p:txBody>
      </p:sp>
    </p:spTree>
    <p:extLst>
      <p:ext uri="{BB962C8B-B14F-4D97-AF65-F5344CB8AC3E}">
        <p14:creationId xmlns:p14="http://schemas.microsoft.com/office/powerpoint/2010/main" val="142016380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Konzultáció a témavezetővel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259632" y="1988840"/>
            <a:ext cx="6512768" cy="3865984"/>
          </a:xfrm>
        </p:spPr>
        <p:txBody>
          <a:bodyPr/>
          <a:lstStyle/>
          <a:p>
            <a:pPr algn="just"/>
            <a:r>
              <a:rPr lang="hu-HU" altLang="hu-HU" sz="2000" dirty="0"/>
              <a:t>A hallgató </a:t>
            </a:r>
            <a:r>
              <a:rPr lang="hu-HU" altLang="hu-HU" sz="2000" dirty="0" smtClean="0"/>
              <a:t>félévente legalább 2 </a:t>
            </a:r>
            <a:r>
              <a:rPr lang="hu-HU" altLang="hu-HU" sz="2000" dirty="0"/>
              <a:t>alkalommal </a:t>
            </a:r>
            <a:r>
              <a:rPr lang="hu-HU" altLang="hu-HU" sz="2000" dirty="0" smtClean="0"/>
              <a:t>konzultáljon a témavezetővel!</a:t>
            </a:r>
          </a:p>
          <a:p>
            <a:pPr algn="just"/>
            <a:r>
              <a:rPr lang="hu-HU" altLang="hu-HU" sz="2000" dirty="0" smtClean="0"/>
              <a:t>Ez történhet írásban, online, vagy személyesen.</a:t>
            </a:r>
          </a:p>
          <a:p>
            <a:pPr algn="just"/>
            <a:r>
              <a:rPr lang="hu-HU" altLang="hu-HU" sz="2000" dirty="0" smtClean="0"/>
              <a:t>Nem-teljesítés </a:t>
            </a:r>
            <a:r>
              <a:rPr lang="hu-HU" altLang="hu-HU" sz="2000" dirty="0"/>
              <a:t>esetén a </a:t>
            </a:r>
            <a:r>
              <a:rPr lang="hu-HU" altLang="hu-HU" sz="2000" dirty="0" smtClean="0"/>
              <a:t>szakdolgozat nem </a:t>
            </a:r>
            <a:r>
              <a:rPr lang="hu-HU" altLang="hu-HU" sz="2000" dirty="0"/>
              <a:t>adható be, illetve az adott félévben a hallgató nem </a:t>
            </a:r>
            <a:r>
              <a:rPr lang="hu-HU" altLang="hu-HU" sz="2000" dirty="0" smtClean="0"/>
              <a:t>kaphat </a:t>
            </a:r>
            <a:r>
              <a:rPr lang="hu-HU" altLang="hu-HU" sz="2000" dirty="0"/>
              <a:t>érdemjegyet</a:t>
            </a:r>
            <a:r>
              <a:rPr lang="hu-HU" altLang="hu-HU" sz="2000" dirty="0" smtClean="0"/>
              <a:t>.</a:t>
            </a:r>
          </a:p>
          <a:p>
            <a:pPr algn="just"/>
            <a:r>
              <a:rPr lang="hu-HU" altLang="hu-HU" sz="2000" dirty="0" smtClean="0"/>
              <a:t>A dolgozathoz csatolni kell </a:t>
            </a:r>
            <a:r>
              <a:rPr lang="hu-HU" altLang="hu-HU" sz="2000" dirty="0" err="1" smtClean="0"/>
              <a:t>pdf</a:t>
            </a:r>
            <a:r>
              <a:rPr lang="hu-HU" altLang="hu-HU" sz="2000" dirty="0"/>
              <a:t> </a:t>
            </a:r>
            <a:r>
              <a:rPr lang="hu-HU" altLang="hu-HU" sz="2000" dirty="0" smtClean="0"/>
              <a:t>formában az aláírt konzultációs lapot!</a:t>
            </a:r>
            <a:endParaRPr lang="hu-HU" altLang="hu-HU" sz="2000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504912854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2" name="Rectangle 12"/>
          <p:cNvSpPr>
            <a:spLocks noGrp="1" noChangeArrowheads="1"/>
          </p:cNvSpPr>
          <p:nvPr>
            <p:ph type="title"/>
          </p:nvPr>
        </p:nvSpPr>
        <p:spPr>
          <a:xfrm>
            <a:off x="1981200" y="819150"/>
            <a:ext cx="5791200" cy="737642"/>
          </a:xfrm>
        </p:spPr>
        <p:txBody>
          <a:bodyPr/>
          <a:lstStyle/>
          <a:p>
            <a:r>
              <a:rPr lang="hu-HU" dirty="0"/>
              <a:t>Mi a szakdolgozat</a:t>
            </a:r>
            <a:r>
              <a:rPr lang="hu-HU" dirty="0" smtClean="0"/>
              <a:t>?</a:t>
            </a:r>
            <a:endParaRPr lang="hu-HU" dirty="0"/>
          </a:p>
        </p:txBody>
      </p:sp>
      <p:sp>
        <p:nvSpPr>
          <p:cNvPr id="5133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899592" y="2276872"/>
            <a:ext cx="7128792" cy="4104456"/>
          </a:xfrm>
        </p:spPr>
        <p:txBody>
          <a:bodyPr/>
          <a:lstStyle/>
          <a:p>
            <a:pPr algn="just">
              <a:lnSpc>
                <a:spcPct val="90000"/>
              </a:lnSpc>
              <a:defRPr/>
            </a:pPr>
            <a:r>
              <a:rPr lang="hu-HU" sz="2000" dirty="0"/>
              <a:t>A szakdolgozat a szakképzettségnek megfelelő, szakmai tárgyakhoz kapcsolódó feladat megoldása, amelynek elkészítésével a hallgató tanúsítja, hogy </a:t>
            </a:r>
            <a:r>
              <a:rPr lang="hu-HU" sz="2000" dirty="0">
                <a:solidFill>
                  <a:srgbClr val="0070C0"/>
                </a:solidFill>
              </a:rPr>
              <a:t>jártas a tananyagon túlmenően a hazai és a nemzetközi szakirodalomban</a:t>
            </a:r>
            <a:r>
              <a:rPr lang="hu-HU" sz="2000" dirty="0"/>
              <a:t>. </a:t>
            </a:r>
          </a:p>
          <a:p>
            <a:pPr algn="just">
              <a:lnSpc>
                <a:spcPct val="90000"/>
              </a:lnSpc>
              <a:defRPr/>
            </a:pPr>
            <a:r>
              <a:rPr lang="hu-HU" sz="2000" dirty="0"/>
              <a:t>Tanulmányaira alapozva a szakirodalom feldolgozásával képes az elsajátított ismeretanyag gyakorlati alkalmazására, továbbá - különösen a választott szakterületeken </a:t>
            </a:r>
            <a:r>
              <a:rPr lang="hu-HU" sz="2000" dirty="0">
                <a:solidFill>
                  <a:srgbClr val="0070C0"/>
                </a:solidFill>
              </a:rPr>
              <a:t>- önálló munka végzésére</a:t>
            </a:r>
            <a:r>
              <a:rPr lang="hu-HU" sz="2000" dirty="0"/>
              <a:t>. </a:t>
            </a:r>
          </a:p>
          <a:p>
            <a:endParaRPr 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2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 téma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9592" y="1628800"/>
            <a:ext cx="7272808" cy="4176464"/>
          </a:xfrm>
        </p:spPr>
        <p:txBody>
          <a:bodyPr/>
          <a:lstStyle/>
          <a:p>
            <a:pPr algn="just">
              <a:defRPr/>
            </a:pPr>
            <a:r>
              <a:rPr lang="hu-HU" sz="2000" dirty="0"/>
              <a:t>A szakdolgozat témáját </a:t>
            </a:r>
            <a:r>
              <a:rPr lang="hu-HU" sz="2000" b="1" dirty="0"/>
              <a:t>egy probléma köré </a:t>
            </a:r>
            <a:r>
              <a:rPr lang="hu-HU" sz="2000" dirty="0"/>
              <a:t>célszerű felépíteni, így a dolgozat készítésekor elsődleges céllá a probléma megoldása válik:</a:t>
            </a:r>
          </a:p>
          <a:p>
            <a:pPr algn="just">
              <a:defRPr/>
            </a:pPr>
            <a:r>
              <a:rPr lang="hu-HU" sz="2000" dirty="0"/>
              <a:t>ennek során a minél pontosabb kifejtést, </a:t>
            </a:r>
          </a:p>
          <a:p>
            <a:pPr algn="just">
              <a:defRPr/>
            </a:pPr>
            <a:r>
              <a:rPr lang="hu-HU" sz="2000" dirty="0"/>
              <a:t>az értelmezés megbízhatóságát, </a:t>
            </a:r>
          </a:p>
          <a:p>
            <a:pPr algn="just">
              <a:defRPr/>
            </a:pPr>
            <a:r>
              <a:rPr lang="hu-HU" sz="2000" dirty="0"/>
              <a:t>az arányok és a fontossági sorrend betartását, </a:t>
            </a:r>
          </a:p>
          <a:p>
            <a:pPr algn="just">
              <a:defRPr/>
            </a:pPr>
            <a:r>
              <a:rPr lang="hu-HU" sz="2000" dirty="0"/>
              <a:t>a lényeg kiemelését kell szem előtt tartani. </a:t>
            </a:r>
          </a:p>
          <a:p>
            <a:pPr algn="just">
              <a:defRPr/>
            </a:pPr>
            <a:r>
              <a:rPr lang="hu-HU" sz="2000" dirty="0"/>
              <a:t>A probléma felismerésének és megfogalmazásának, valamint megoldásának nem kell feltétlenül egybeesnie. 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Téma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99592" y="1700808"/>
            <a:ext cx="6872808" cy="3937992"/>
          </a:xfrm>
        </p:spPr>
        <p:txBody>
          <a:bodyPr/>
          <a:lstStyle/>
          <a:p>
            <a:pPr>
              <a:defRPr/>
            </a:pPr>
            <a:r>
              <a:rPr lang="hu-HU" dirty="0"/>
              <a:t>Ha a téma körvonalazódott, a következőket célszerű végiggondolni a szakdolgozat szerzőjének: </a:t>
            </a:r>
          </a:p>
          <a:p>
            <a:pPr marL="457200" lvl="1" indent="0">
              <a:buNone/>
              <a:defRPr/>
            </a:pPr>
            <a:r>
              <a:rPr lang="hu-HU" sz="2400" dirty="0"/>
              <a:t>a) Mennyi hasznosítható eredményt ígér a dolgozat?</a:t>
            </a:r>
          </a:p>
          <a:p>
            <a:pPr marL="457200" lvl="1" indent="0">
              <a:buNone/>
              <a:defRPr/>
            </a:pPr>
            <a:r>
              <a:rPr lang="hu-HU" sz="2400" dirty="0"/>
              <a:t>b) Mennyire aktuális a téma? (Az aktuális nem azonos a divatossal!)</a:t>
            </a:r>
          </a:p>
          <a:p>
            <a:pPr marL="457200" lvl="1" indent="0">
              <a:buNone/>
              <a:defRPr/>
            </a:pPr>
            <a:r>
              <a:rPr lang="hu-HU" sz="2400" dirty="0"/>
              <a:t>c) Milyen a téma feldolgozottsági foka: van-e irodalma, hozzáférhető-e a szükséges anyag? 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95315959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 Theme 1">
      <a:dk1>
        <a:srgbClr val="FFCC00"/>
      </a:dk1>
      <a:lt1>
        <a:srgbClr val="F8F8F8"/>
      </a:lt1>
      <a:dk2>
        <a:srgbClr val="000000"/>
      </a:dk2>
      <a:lt2>
        <a:srgbClr val="6666FF"/>
      </a:lt2>
      <a:accent1>
        <a:srgbClr val="669900"/>
      </a:accent1>
      <a:accent2>
        <a:srgbClr val="006600"/>
      </a:accent2>
      <a:accent3>
        <a:srgbClr val="AAAAAA"/>
      </a:accent3>
      <a:accent4>
        <a:srgbClr val="D4D4D4"/>
      </a:accent4>
      <a:accent5>
        <a:srgbClr val="B8CAAA"/>
      </a:accent5>
      <a:accent6>
        <a:srgbClr val="005C00"/>
      </a:accent6>
      <a:hlink>
        <a:srgbClr val="0099FF"/>
      </a:hlink>
      <a:folHlink>
        <a:srgbClr val="669900"/>
      </a:folHlink>
    </a:clrScheme>
    <a:fontScheme name="Office Theme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FFCC00"/>
        </a:dk1>
        <a:lt1>
          <a:srgbClr val="F8F8F8"/>
        </a:lt1>
        <a:dk2>
          <a:srgbClr val="000000"/>
        </a:dk2>
        <a:lt2>
          <a:srgbClr val="6666FF"/>
        </a:lt2>
        <a:accent1>
          <a:srgbClr val="669900"/>
        </a:accent1>
        <a:accent2>
          <a:srgbClr val="006600"/>
        </a:accent2>
        <a:accent3>
          <a:srgbClr val="AAAAAA"/>
        </a:accent3>
        <a:accent4>
          <a:srgbClr val="D4D4D4"/>
        </a:accent4>
        <a:accent5>
          <a:srgbClr val="B8CAAA"/>
        </a:accent5>
        <a:accent6>
          <a:srgbClr val="005C00"/>
        </a:accent6>
        <a:hlink>
          <a:srgbClr val="0099FF"/>
        </a:hlink>
        <a:folHlink>
          <a:srgbClr val="66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868686"/>
        </a:dk1>
        <a:lt1>
          <a:srgbClr val="FFFFFF"/>
        </a:lt1>
        <a:dk2>
          <a:srgbClr val="009999"/>
        </a:dk2>
        <a:lt2>
          <a:srgbClr val="6600FF"/>
        </a:lt2>
        <a:accent1>
          <a:srgbClr val="9999FF"/>
        </a:accent1>
        <a:accent2>
          <a:srgbClr val="CBCBCB"/>
        </a:accent2>
        <a:accent3>
          <a:srgbClr val="FFFFFF"/>
        </a:accent3>
        <a:accent4>
          <a:srgbClr val="727272"/>
        </a:accent4>
        <a:accent5>
          <a:srgbClr val="CACAFF"/>
        </a:accent5>
        <a:accent6>
          <a:srgbClr val="B8B8B8"/>
        </a:accent6>
        <a:hlink>
          <a:srgbClr val="6600FF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1C1C1C"/>
        </a:dk1>
        <a:lt1>
          <a:srgbClr val="FFFFFF"/>
        </a:lt1>
        <a:dk2>
          <a:srgbClr val="000000"/>
        </a:dk2>
        <a:lt2>
          <a:srgbClr val="969696"/>
        </a:lt2>
        <a:accent1>
          <a:srgbClr val="DDDDDD"/>
        </a:accent1>
        <a:accent2>
          <a:srgbClr val="CBCBCB"/>
        </a:accent2>
        <a:accent3>
          <a:srgbClr val="FFFFFF"/>
        </a:accent3>
        <a:accent4>
          <a:srgbClr val="161616"/>
        </a:accent4>
        <a:accent5>
          <a:srgbClr val="EBEBEB"/>
        </a:accent5>
        <a:accent6>
          <a:srgbClr val="B8B8B8"/>
        </a:accent6>
        <a:hlink>
          <a:srgbClr val="4D4D4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FFCC00"/>
        </a:dk1>
        <a:lt1>
          <a:srgbClr val="FFFFCC"/>
        </a:lt1>
        <a:dk2>
          <a:srgbClr val="000099"/>
        </a:dk2>
        <a:lt2>
          <a:srgbClr val="00CC00"/>
        </a:lt2>
        <a:accent1>
          <a:srgbClr val="3333FF"/>
        </a:accent1>
        <a:accent2>
          <a:srgbClr val="3333CC"/>
        </a:accent2>
        <a:accent3>
          <a:srgbClr val="AAAACA"/>
        </a:accent3>
        <a:accent4>
          <a:srgbClr val="DADAAE"/>
        </a:accent4>
        <a:accent5>
          <a:srgbClr val="ADADFF"/>
        </a:accent5>
        <a:accent6>
          <a:srgbClr val="2D2DB9"/>
        </a:accent6>
        <a:hlink>
          <a:srgbClr val="0099FF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5">
        <a:dk1>
          <a:srgbClr val="FFFF00"/>
        </a:dk1>
        <a:lt1>
          <a:srgbClr val="FFFFFF"/>
        </a:lt1>
        <a:dk2>
          <a:srgbClr val="FF0033"/>
        </a:dk2>
        <a:lt2>
          <a:srgbClr val="000000"/>
        </a:lt2>
        <a:accent1>
          <a:srgbClr val="330099"/>
        </a:accent1>
        <a:accent2>
          <a:srgbClr val="CC0000"/>
        </a:accent2>
        <a:accent3>
          <a:srgbClr val="FFAAAD"/>
        </a:accent3>
        <a:accent4>
          <a:srgbClr val="DADADA"/>
        </a:accent4>
        <a:accent5>
          <a:srgbClr val="ADAACA"/>
        </a:accent5>
        <a:accent6>
          <a:srgbClr val="B90000"/>
        </a:accent6>
        <a:hlink>
          <a:srgbClr val="0099FF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60A572D4-B8AA-4F85-8046-FCC52B41061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Bemutató milyen egy jó ötletbörze</Template>
  <TotalTime>370</TotalTime>
  <Words>1638</Words>
  <Application>Microsoft Office PowerPoint</Application>
  <PresentationFormat>Diavetítés a képernyőre (4:3 oldalarány)</PresentationFormat>
  <Paragraphs>150</Paragraphs>
  <Slides>30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30</vt:i4>
      </vt:variant>
    </vt:vector>
  </HeadingPairs>
  <TitlesOfParts>
    <vt:vector size="34" baseType="lpstr">
      <vt:lpstr>Arial</vt:lpstr>
      <vt:lpstr>Century Gothic</vt:lpstr>
      <vt:lpstr>Times New Roman</vt:lpstr>
      <vt:lpstr>Office-téma</vt:lpstr>
      <vt:lpstr>Hogyan írjunk (jó) szakdolgozatot?</vt:lpstr>
      <vt:lpstr>Általános szabályok</vt:lpstr>
      <vt:lpstr>Általános szabályok - Beadási határidő</vt:lpstr>
      <vt:lpstr>A szakdolgozatválasztás menete – Technikai tudnivalók </vt:lpstr>
      <vt:lpstr>A szakdolgozatválasztás menete – Technikai tudnivalók </vt:lpstr>
      <vt:lpstr>Konzultáció a témavezetővel</vt:lpstr>
      <vt:lpstr>Mi a szakdolgozat?</vt:lpstr>
      <vt:lpstr>A téma</vt:lpstr>
      <vt:lpstr>Téma</vt:lpstr>
      <vt:lpstr>Dolgozattípusok</vt:lpstr>
      <vt:lpstr>Előkészületek, koncepció készítése A Szakdolgozat 1. tárgy teljesítéséhez ezt kérjük</vt:lpstr>
      <vt:lpstr>A dolgozat címe és célja</vt:lpstr>
      <vt:lpstr>A dolgozat egyoldalas  vázlata</vt:lpstr>
      <vt:lpstr>A tervezett források jegyzéke</vt:lpstr>
      <vt:lpstr>A dolgozat elkészítésének ütemterve</vt:lpstr>
      <vt:lpstr>Példa konzultációs ütemtervre</vt:lpstr>
      <vt:lpstr>Milyen forrásokat használjunk?</vt:lpstr>
      <vt:lpstr>A szakdolgozat</vt:lpstr>
      <vt:lpstr>A szakdolgozat általános felépítése</vt:lpstr>
      <vt:lpstr>A dolgozat részei</vt:lpstr>
      <vt:lpstr>A dolgozat részei</vt:lpstr>
      <vt:lpstr>A dolgozat részei</vt:lpstr>
      <vt:lpstr>A dolgozat részei</vt:lpstr>
      <vt:lpstr>A dolgozat részei</vt:lpstr>
      <vt:lpstr>Hivatkozások </vt:lpstr>
      <vt:lpstr>Hivatkozások </vt:lpstr>
      <vt:lpstr>Hivatkozások - Irodalomjegyzék</vt:lpstr>
      <vt:lpstr>AI/MI használat – a NYE állásfoglalása</vt:lpstr>
      <vt:lpstr>AI/MI használat – a NYE állásfoglalása</vt:lpstr>
      <vt:lpstr>KÖSZÖNÖM A FIGYELMET!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Hogyan írjunk (jó) szakdolgozatot?</dc:title>
  <dc:subject/>
  <dc:creator>User</dc:creator>
  <cp:keywords/>
  <dc:description/>
  <cp:lastModifiedBy>User</cp:lastModifiedBy>
  <cp:revision>54</cp:revision>
  <dcterms:created xsi:type="dcterms:W3CDTF">2025-10-22T07:18:39Z</dcterms:created>
  <dcterms:modified xsi:type="dcterms:W3CDTF">2025-10-28T12:15:10Z</dcterms:modified>
  <cp:category/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TC010184371038</vt:lpwstr>
  </property>
</Properties>
</file>